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8"/>
  </p:notesMasterIdLst>
  <p:sldIdLst>
    <p:sldId id="256" r:id="rId2"/>
    <p:sldId id="278" r:id="rId3"/>
    <p:sldId id="268" r:id="rId4"/>
    <p:sldId id="258" r:id="rId5"/>
    <p:sldId id="259" r:id="rId6"/>
    <p:sldId id="274" r:id="rId7"/>
    <p:sldId id="261" r:id="rId8"/>
    <p:sldId id="273" r:id="rId9"/>
    <p:sldId id="269" r:id="rId10"/>
    <p:sldId id="275" r:id="rId11"/>
    <p:sldId id="270" r:id="rId12"/>
    <p:sldId id="267" r:id="rId13"/>
    <p:sldId id="272" r:id="rId14"/>
    <p:sldId id="281" r:id="rId15"/>
    <p:sldId id="271" r:id="rId16"/>
    <p:sldId id="282" r:id="rId17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2833802-FEF1-4C79-8D5D-14CF1EAF98D9}" styleName="淺色樣式 2 - 輔色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5DA37D80-6434-44D0-A028-1B22A696006F}" styleName="淺色樣式 3 - 輔色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D7AC3CCA-C797-4891-BE02-D94E43425B78}" styleName="中等深淺樣式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18603FDC-E32A-4AB5-989C-0864C3EAD2B8}" styleName="佈景主題樣式 2 - 輔色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06799F8-075E-4A3A-A7F6-7FBC6576F1A4}" styleName="佈景主題樣式 2 - 輔色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F2DE63D5-997A-4646-A377-4702673A728D}" styleName="淺色樣式 2 - 輔色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116"/>
    <p:restoredTop sz="93378"/>
  </p:normalViewPr>
  <p:slideViewPr>
    <p:cSldViewPr snapToGrid="0" snapToObjects="1">
      <p:cViewPr>
        <p:scale>
          <a:sx n="100" d="100"/>
          <a:sy n="100" d="100"/>
        </p:scale>
        <p:origin x="400" y="3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FD9E25-C0B4-554A-A56C-8475CAE75F7D}" type="datetimeFigureOut">
              <a:rPr kumimoji="1" lang="zh-TW" altLang="en-US" smtClean="0"/>
              <a:t>2017/7/16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8E04F8-28BA-4A4B-9AB7-5AF262F4147A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0950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8E04F8-28BA-4A4B-9AB7-5AF262F4147A}" type="slidenum">
              <a:rPr kumimoji="1" lang="zh-TW" altLang="en-US" smtClean="0"/>
              <a:t>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602569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8E04F8-28BA-4A4B-9AB7-5AF262F4147A}" type="slidenum">
              <a:rPr kumimoji="1" lang="zh-TW" altLang="en-US" smtClean="0"/>
              <a:t>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353027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3608DF-0BE0-DD49-A24A-3DCADA6FCB8E}" type="datetime1">
              <a:rPr kumimoji="1" lang="zh-TW" altLang="en-US" smtClean="0"/>
              <a:t>2017/7/16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A3250E81-A353-1A44-984B-2E1D46EA9C1C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483110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和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DDA3D-0FE1-4F4D-B016-1648D0F4B862}" type="datetime1">
              <a:rPr kumimoji="1" lang="zh-TW" altLang="en-US" smtClean="0"/>
              <a:t>2017/7/16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A3250E81-A353-1A44-984B-2E1D46EA9C1C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93205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具有說明文字的引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3C9A9-C9BC-A744-BFDC-4723D344653C}" type="datetime1">
              <a:rPr kumimoji="1" lang="zh-TW" altLang="en-US" smtClean="0"/>
              <a:t>2017/7/16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A3250E81-A353-1A44-984B-2E1D46EA9C1C}" type="slidenum">
              <a:rPr kumimoji="1" lang="zh-TW" altLang="en-US" smtClean="0"/>
              <a:t>‹#›</a:t>
            </a:fld>
            <a:endParaRPr kumimoji="1" lang="zh-TW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716482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7E6FA-E158-5F41-8E6B-9A137762B012}" type="datetime1">
              <a:rPr kumimoji="1" lang="zh-TW" altLang="en-US" smtClean="0"/>
              <a:t>2017/7/16</a:t>
            </a:fld>
            <a:endParaRPr kumimoji="1"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A3250E81-A353-1A44-984B-2E1D46EA9C1C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292403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EB5C6-D885-5248-A5E4-E9D9603B155B}" type="datetime1">
              <a:rPr kumimoji="1" lang="zh-TW" altLang="en-US" smtClean="0"/>
              <a:t>2017/7/16</a:t>
            </a:fld>
            <a:endParaRPr kumimoji="1"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A3250E81-A353-1A44-984B-2E1D46EA9C1C}" type="slidenum">
              <a:rPr kumimoji="1" lang="zh-TW" altLang="en-US" smtClean="0"/>
              <a:t>‹#›</a:t>
            </a:fld>
            <a:endParaRPr kumimoji="1" lang="zh-TW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332190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或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A7B376-ACCE-A84D-8B2E-AD7397389748}" type="datetime1">
              <a:rPr kumimoji="1" lang="zh-TW" altLang="en-US" smtClean="0"/>
              <a:t>2017/7/16</a:t>
            </a:fld>
            <a:endParaRPr kumimoji="1"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A3250E81-A353-1A44-984B-2E1D46EA9C1C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93645919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1011D2-F5CD-8A4B-AC2A-2D7028302A30}" type="datetime1">
              <a:rPr kumimoji="1" lang="zh-TW" altLang="en-US" smtClean="0"/>
              <a:t>2017/7/16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50E81-A353-1A44-984B-2E1D46EA9C1C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550032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2A87F-ADDD-5048-8EE7-B36363D7B340}" type="datetime1">
              <a:rPr kumimoji="1" lang="zh-TW" altLang="en-US" smtClean="0"/>
              <a:t>2017/7/16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50E81-A353-1A44-984B-2E1D46EA9C1C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472316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289A5-17A5-154E-9A68-E2218C348B69}" type="datetime1">
              <a:rPr kumimoji="1" lang="zh-TW" altLang="en-US" smtClean="0"/>
              <a:t>2017/7/16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50E81-A353-1A44-984B-2E1D46EA9C1C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9928448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9BA43A-35B8-9447-A817-E384E4A1F5C5}" type="datetime1">
              <a:rPr kumimoji="1" lang="zh-TW" altLang="en-US" smtClean="0"/>
              <a:t>2017/7/16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A3250E81-A353-1A44-984B-2E1D46EA9C1C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878470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E4370-B66D-BB42-A2DA-A55499669BC8}" type="datetime1">
              <a:rPr kumimoji="1" lang="zh-TW" altLang="en-US" smtClean="0"/>
              <a:t>2017/7/16</a:t>
            </a:fld>
            <a:endParaRPr kumimoji="1"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A3250E81-A353-1A44-984B-2E1D46EA9C1C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68107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F99773-B131-DE45-9FDF-EAE87C26F6F0}" type="datetime1">
              <a:rPr kumimoji="1" lang="zh-TW" altLang="en-US" smtClean="0"/>
              <a:t>2017/7/16</a:t>
            </a:fld>
            <a:endParaRPr kumimoji="1"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A3250E81-A353-1A44-984B-2E1D46EA9C1C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226537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F74DCC-091C-5144-9AC2-4F88FD28D4C9}" type="datetime1">
              <a:rPr kumimoji="1" lang="zh-TW" altLang="en-US" smtClean="0"/>
              <a:t>2017/7/16</a:t>
            </a:fld>
            <a:endParaRPr kumimoji="1"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50E81-A353-1A44-984B-2E1D46EA9C1C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500688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A6E1A-D427-F644-B19B-A8D09F3A323C}" type="datetime1">
              <a:rPr kumimoji="1" lang="zh-TW" altLang="en-US" smtClean="0"/>
              <a:t>2017/7/16</a:t>
            </a:fld>
            <a:endParaRPr kumimoji="1"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50E81-A353-1A44-984B-2E1D46EA9C1C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575303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272937-4C9D-D64D-B433-2D744F07666D}" type="datetime1">
              <a:rPr kumimoji="1" lang="zh-TW" altLang="en-US" smtClean="0"/>
              <a:t>2017/7/16</a:t>
            </a:fld>
            <a:endParaRPr kumimoji="1"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50E81-A353-1A44-984B-2E1D46EA9C1C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62613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將圖片拖曳至版面配置區或按一下圖示以新增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F5CF1F-2DDB-874D-A828-7B37B982B9C2}" type="datetime1">
              <a:rPr kumimoji="1" lang="zh-TW" altLang="en-US" smtClean="0"/>
              <a:t>2017/7/16</a:t>
            </a:fld>
            <a:endParaRPr kumimoji="1"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A3250E81-A353-1A44-984B-2E1D46EA9C1C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666628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5B8D2C-73E1-C94A-A9A9-21EE025825E3}" type="datetime1">
              <a:rPr kumimoji="1" lang="zh-TW" altLang="en-US" smtClean="0"/>
              <a:t>2017/7/16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A3250E81-A353-1A44-984B-2E1D46EA9C1C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617013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5.png"/><Relationship Id="rId6" Type="http://schemas.openxmlformats.org/officeDocument/2006/relationships/image" Target="../media/image7.png"/><Relationship Id="rId7" Type="http://schemas.openxmlformats.org/officeDocument/2006/relationships/image" Target="../media/image8.tiff"/><Relationship Id="rId8" Type="http://schemas.openxmlformats.org/officeDocument/2006/relationships/image" Target="../media/image9.tiff"/><Relationship Id="rId9" Type="http://schemas.openxmlformats.org/officeDocument/2006/relationships/image" Target="../media/image11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data.gov.tw/node/35726" TargetMode="External"/><Relationship Id="rId4" Type="http://schemas.openxmlformats.org/officeDocument/2006/relationships/hyperlink" Target="http://data.gov.tw/node/42225" TargetMode="External"/><Relationship Id="rId5" Type="http://schemas.openxmlformats.org/officeDocument/2006/relationships/hyperlink" Target="https://erdb.epa.gov.tw/DataRepository/ReportAndStatistics/StatSceMotors.aspx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data.gov.tw/node/14208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news.ltn.com.tw/news/life/breakingnews/1895836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motorim.org.tw/Report/year_Cycle_list.aspx?Year=2016/02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hyperlink" Target="https://polcar.epa.gov.tw/index.aspx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5.png"/><Relationship Id="rId6" Type="http://schemas.openxmlformats.org/officeDocument/2006/relationships/image" Target="../media/image7.png"/><Relationship Id="rId7" Type="http://schemas.openxmlformats.org/officeDocument/2006/relationships/image" Target="../media/image4.png"/><Relationship Id="rId8" Type="http://schemas.openxmlformats.org/officeDocument/2006/relationships/image" Target="../media/image8.tiff"/><Relationship Id="rId9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5.png"/><Relationship Id="rId6" Type="http://schemas.openxmlformats.org/officeDocument/2006/relationships/image" Target="../media/image7.png"/><Relationship Id="rId7" Type="http://schemas.openxmlformats.org/officeDocument/2006/relationships/image" Target="../media/image8.tiff"/><Relationship Id="rId8" Type="http://schemas.openxmlformats.org/officeDocument/2006/relationships/image" Target="../media/image9.tiff"/><Relationship Id="rId9" Type="http://schemas.openxmlformats.org/officeDocument/2006/relationships/image" Target="../media/image10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083301" y="424266"/>
            <a:ext cx="5802234" cy="4470399"/>
          </a:xfrm>
        </p:spPr>
        <p:txBody>
          <a:bodyPr>
            <a:normAutofit/>
          </a:bodyPr>
          <a:lstStyle/>
          <a:p>
            <a:pPr algn="ctr"/>
            <a:r>
              <a:rPr kumimoji="1" lang="zh-TW" altLang="en-US" sz="4000" b="1" dirty="0" smtClean="0">
                <a:solidFill>
                  <a:schemeClr val="tx2"/>
                </a:solidFill>
                <a:latin typeface="+mj-ea"/>
                <a:cs typeface="Kaiti TC" charset="-120"/>
              </a:rPr>
              <a:t>黑蚵松</a:t>
            </a:r>
            <a:r>
              <a:rPr kumimoji="1" lang="en-US" altLang="zh-TW" sz="4000" b="1" dirty="0" smtClean="0">
                <a:solidFill>
                  <a:schemeClr val="tx2"/>
                </a:solidFill>
                <a:latin typeface="+mj-ea"/>
                <a:cs typeface="Kaiti TC" charset="-120"/>
              </a:rPr>
              <a:t>-</a:t>
            </a:r>
            <a:r>
              <a:rPr kumimoji="1" lang="zh-TW" altLang="en-US" sz="4000" b="1" dirty="0" smtClean="0">
                <a:solidFill>
                  <a:schemeClr val="tx2"/>
                </a:solidFill>
                <a:latin typeface="+mj-ea"/>
                <a:cs typeface="Kaiti TC" charset="-120"/>
              </a:rPr>
              <a:t>環境污染組</a:t>
            </a:r>
            <a:r>
              <a:rPr kumimoji="1" lang="en-US" altLang="zh-TW" sz="4000" b="1" dirty="0" smtClean="0">
                <a:solidFill>
                  <a:schemeClr val="tx2"/>
                </a:solidFill>
                <a:latin typeface="+mj-ea"/>
                <a:cs typeface="Kaiti TC" charset="-120"/>
              </a:rPr>
              <a:t/>
            </a:r>
            <a:br>
              <a:rPr kumimoji="1" lang="en-US" altLang="zh-TW" sz="4000" b="1" dirty="0" smtClean="0">
                <a:solidFill>
                  <a:schemeClr val="tx2"/>
                </a:solidFill>
                <a:latin typeface="+mj-ea"/>
                <a:cs typeface="Kaiti TC" charset="-120"/>
              </a:rPr>
            </a:br>
            <a:r>
              <a:rPr kumimoji="1" lang="en-US" altLang="zh-TW" sz="4000" b="1" dirty="0" smtClean="0">
                <a:solidFill>
                  <a:schemeClr val="accent2">
                    <a:lumMod val="50000"/>
                  </a:schemeClr>
                </a:solidFill>
                <a:latin typeface="+mj-ea"/>
                <a:cs typeface="Kaiti TC" charset="-120"/>
              </a:rPr>
              <a:t/>
            </a:r>
            <a:br>
              <a:rPr kumimoji="1" lang="en-US" altLang="zh-TW" sz="4000" b="1" dirty="0" smtClean="0">
                <a:solidFill>
                  <a:schemeClr val="accent2">
                    <a:lumMod val="50000"/>
                  </a:schemeClr>
                </a:solidFill>
                <a:latin typeface="+mj-ea"/>
                <a:cs typeface="Kaiti TC" charset="-120"/>
              </a:rPr>
            </a:br>
            <a:r>
              <a:rPr kumimoji="1" lang="zh-TW" altLang="en-US" sz="4000" b="1" dirty="0" smtClean="0">
                <a:solidFill>
                  <a:schemeClr val="accent2">
                    <a:lumMod val="50000"/>
                  </a:schemeClr>
                </a:solidFill>
                <a:latin typeface="+mj-ea"/>
                <a:cs typeface="Kaiti TC" charset="-120"/>
              </a:rPr>
              <a:t>如何解決機車過量帶來的環境問題？</a:t>
            </a:r>
            <a:r>
              <a:rPr kumimoji="1" lang="en-US" altLang="zh-TW" sz="5300" b="1" dirty="0" smtClean="0">
                <a:solidFill>
                  <a:schemeClr val="accent2">
                    <a:lumMod val="50000"/>
                  </a:schemeClr>
                </a:solidFill>
                <a:latin typeface="+mj-ea"/>
                <a:cs typeface="Kaiti TC" charset="-120"/>
              </a:rPr>
              <a:t/>
            </a:r>
            <a:br>
              <a:rPr kumimoji="1" lang="en-US" altLang="zh-TW" sz="5300" b="1" dirty="0" smtClean="0">
                <a:solidFill>
                  <a:schemeClr val="accent2">
                    <a:lumMod val="50000"/>
                  </a:schemeClr>
                </a:solidFill>
                <a:latin typeface="+mj-ea"/>
                <a:cs typeface="Kaiti TC" charset="-120"/>
              </a:rPr>
            </a:br>
            <a:r>
              <a:rPr kumimoji="1" lang="en-US" altLang="zh-TW" sz="1400" b="1" dirty="0" smtClean="0">
                <a:solidFill>
                  <a:schemeClr val="accent2">
                    <a:lumMod val="50000"/>
                  </a:schemeClr>
                </a:solidFill>
                <a:latin typeface="+mj-ea"/>
                <a:cs typeface="Kaiti TC" charset="-120"/>
              </a:rPr>
              <a:t/>
            </a:r>
            <a:br>
              <a:rPr kumimoji="1" lang="en-US" altLang="zh-TW" sz="1400" b="1" dirty="0" smtClean="0">
                <a:solidFill>
                  <a:schemeClr val="accent2">
                    <a:lumMod val="50000"/>
                  </a:schemeClr>
                </a:solidFill>
                <a:latin typeface="+mj-ea"/>
                <a:cs typeface="Kaiti TC" charset="-120"/>
              </a:rPr>
            </a:br>
            <a:endParaRPr kumimoji="1" lang="zh-TW" altLang="en-US" sz="2800" b="1" dirty="0">
              <a:solidFill>
                <a:schemeClr val="accent2">
                  <a:lumMod val="50000"/>
                </a:schemeClr>
              </a:solidFill>
              <a:latin typeface="+mj-ea"/>
              <a:cs typeface="Kaiti TC" charset="-120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7216975" y="6284363"/>
            <a:ext cx="5006373" cy="463677"/>
          </a:xfrm>
        </p:spPr>
        <p:txBody>
          <a:bodyPr>
            <a:normAutofit/>
          </a:bodyPr>
          <a:lstStyle/>
          <a:p>
            <a:r>
              <a:rPr kumimoji="1" lang="zh-TW" altLang="en-US" b="1" dirty="0" smtClean="0">
                <a:latin typeface="+mn-ea"/>
                <a:cs typeface="Kaiti TC" charset="-120"/>
              </a:rPr>
              <a:t>隊員</a:t>
            </a:r>
            <a:r>
              <a:rPr kumimoji="1" lang="en-US" altLang="zh-TW" b="1" dirty="0" smtClean="0">
                <a:latin typeface="+mn-ea"/>
                <a:cs typeface="Kaiti TC" charset="-120"/>
              </a:rPr>
              <a:t>:</a:t>
            </a:r>
            <a:r>
              <a:rPr kumimoji="1" lang="zh-TW" altLang="en-US" b="1" dirty="0" smtClean="0">
                <a:latin typeface="+mn-ea"/>
                <a:cs typeface="Kaiti TC" charset="-120"/>
              </a:rPr>
              <a:t>  張絡鈞、林畇劭、 郭九一、  陳璿宇</a:t>
            </a:r>
            <a:endParaRPr kumimoji="1" lang="zh-TW" altLang="en-US" b="1" dirty="0">
              <a:latin typeface="+mn-ea"/>
              <a:cs typeface="Kaiti TC" charset="-12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7216975" y="5791200"/>
            <a:ext cx="3552625" cy="380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隊名：天大地大台科大</a:t>
            </a:r>
            <a:endParaRPr kumimoji="1" lang="zh-TW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50E81-A353-1A44-984B-2E1D46EA9C1C}" type="slidenum">
              <a:rPr kumimoji="1" lang="zh-TW" altLang="en-US" smtClean="0"/>
              <a:t>1</a:t>
            </a:fld>
            <a:endParaRPr kumimoji="1" lang="zh-TW" alt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3740" y="115608"/>
            <a:ext cx="3683000" cy="6632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135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919825" y="661398"/>
            <a:ext cx="8911687" cy="983017"/>
          </a:xfrm>
        </p:spPr>
        <p:txBody>
          <a:bodyPr>
            <a:normAutofit/>
          </a:bodyPr>
          <a:lstStyle/>
          <a:p>
            <a:r>
              <a:rPr kumimoji="1" lang="zh-TW" altLang="en-US" b="1" dirty="0" smtClean="0">
                <a:solidFill>
                  <a:schemeClr val="accent2">
                    <a:lumMod val="50000"/>
                  </a:schemeClr>
                </a:solidFill>
              </a:rPr>
              <a:t>第三階段 自動化影像辨識系統</a:t>
            </a:r>
            <a:endParaRPr kumimoji="1" lang="zh-TW" altLang="en-US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50E81-A353-1A44-984B-2E1D46EA9C1C}" type="slidenum">
              <a:rPr kumimoji="1" lang="zh-TW" altLang="en-US" smtClean="0"/>
              <a:t>10</a:t>
            </a:fld>
            <a:endParaRPr kumimoji="1" lang="zh-TW" altLang="en-US"/>
          </a:p>
        </p:txBody>
      </p:sp>
      <p:sp>
        <p:nvSpPr>
          <p:cNvPr id="5" name="內容版面配置區 2"/>
          <p:cNvSpPr txBox="1">
            <a:spLocks/>
          </p:cNvSpPr>
          <p:nvPr/>
        </p:nvSpPr>
        <p:spPr>
          <a:xfrm>
            <a:off x="1611396" y="2148444"/>
            <a:ext cx="10085718" cy="377762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TW" altLang="en-US" sz="3800" b="1" dirty="0" smtClean="0">
                <a:latin typeface="+mj-ea"/>
                <a:ea typeface="+mj-ea"/>
              </a:rPr>
              <a:t>人工判定缺點：</a:t>
            </a:r>
            <a:endParaRPr kumimoji="1" lang="en-US" altLang="zh-TW" sz="3800" b="1" dirty="0" smtClean="0">
              <a:latin typeface="+mj-ea"/>
              <a:ea typeface="+mj-ea"/>
            </a:endParaRPr>
          </a:p>
          <a:p>
            <a:pPr lvl="1"/>
            <a:r>
              <a:rPr lang="zh-TW" altLang="en-US" sz="3600" dirty="0" smtClean="0"/>
              <a:t>人為判定有主觀問題</a:t>
            </a:r>
            <a:endParaRPr lang="en-US" altLang="zh-TW" sz="3600" dirty="0" smtClean="0"/>
          </a:p>
          <a:p>
            <a:pPr lvl="1"/>
            <a:r>
              <a:rPr kumimoji="1" lang="zh-TW" altLang="en-US" sz="3600" dirty="0" smtClean="0">
                <a:latin typeface="+mj-ea"/>
                <a:ea typeface="+mj-ea"/>
              </a:rPr>
              <a:t>仍然耗費人力資源</a:t>
            </a:r>
            <a:endParaRPr kumimoji="1" lang="en-US" altLang="zh-TW" sz="3600" dirty="0" smtClean="0">
              <a:latin typeface="+mj-ea"/>
              <a:ea typeface="+mj-ea"/>
            </a:endParaRPr>
          </a:p>
          <a:p>
            <a:r>
              <a:rPr kumimoji="1" lang="zh-TW" altLang="en-US" sz="3800" b="1" dirty="0" smtClean="0">
                <a:latin typeface="+mj-ea"/>
                <a:ea typeface="+mj-ea"/>
              </a:rPr>
              <a:t>自動化影像辨識系統：</a:t>
            </a:r>
            <a:endParaRPr kumimoji="1" lang="en-US" altLang="zh-TW" sz="3800" b="1" dirty="0" smtClean="0">
              <a:latin typeface="+mj-ea"/>
              <a:ea typeface="+mj-ea"/>
            </a:endParaRPr>
          </a:p>
          <a:p>
            <a:pPr lvl="1"/>
            <a:r>
              <a:rPr kumimoji="1" lang="zh-TW" altLang="en-US" sz="3600" dirty="0" smtClean="0">
                <a:latin typeface="+mj-ea"/>
                <a:ea typeface="+mj-ea"/>
              </a:rPr>
              <a:t>無需再耗費人力資源</a:t>
            </a:r>
            <a:endParaRPr kumimoji="1" lang="en-US" altLang="zh-TW" sz="3600" dirty="0" smtClean="0">
              <a:latin typeface="+mj-ea"/>
              <a:ea typeface="+mj-ea"/>
            </a:endParaRPr>
          </a:p>
          <a:p>
            <a:pPr lvl="1"/>
            <a:r>
              <a:rPr kumimoji="1" lang="zh-TW" altLang="en-US" sz="3600" dirty="0" smtClean="0">
                <a:latin typeface="+mj-ea"/>
                <a:ea typeface="+mj-ea"/>
              </a:rPr>
              <a:t>建立監督式學習系統需要耗費人力進行標記</a:t>
            </a:r>
            <a:endParaRPr kumimoji="1" lang="en-US" altLang="zh-TW" sz="3600" dirty="0" smtClean="0">
              <a:latin typeface="+mj-ea"/>
              <a:ea typeface="+mj-ea"/>
            </a:endParaRPr>
          </a:p>
          <a:p>
            <a:pPr lvl="1"/>
            <a:r>
              <a:rPr kumimoji="1" lang="zh-TW" altLang="en-US" sz="3600" dirty="0" smtClean="0">
                <a:latin typeface="+mj-ea"/>
                <a:ea typeface="+mj-ea"/>
              </a:rPr>
              <a:t>將已有的標記資料得到最大運用化</a:t>
            </a:r>
            <a:endParaRPr kumimoji="1" lang="en-US" altLang="zh-TW" sz="3600" dirty="0" smtClean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691726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向下箭號 33"/>
          <p:cNvSpPr/>
          <p:nvPr/>
        </p:nvSpPr>
        <p:spPr>
          <a:xfrm rot="17434547">
            <a:off x="7219526" y="3277208"/>
            <a:ext cx="631969" cy="1385098"/>
          </a:xfrm>
          <a:prstGeom prst="downArrow">
            <a:avLst>
              <a:gd name="adj1" fmla="val 50000"/>
              <a:gd name="adj2" fmla="val 3012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711229" y="486314"/>
            <a:ext cx="4255903" cy="772506"/>
          </a:xfrm>
        </p:spPr>
        <p:txBody>
          <a:bodyPr>
            <a:normAutofit fontScale="90000"/>
          </a:bodyPr>
          <a:lstStyle/>
          <a:p>
            <a:r>
              <a:rPr kumimoji="1" lang="zh-TW" altLang="en-US" b="1" dirty="0" smtClean="0">
                <a:latin typeface="Kaiti TC" charset="-120"/>
                <a:ea typeface="Kaiti TC" charset="-120"/>
                <a:cs typeface="Kaiti TC" charset="-120"/>
              </a:rPr>
              <a:t>第三階段</a:t>
            </a:r>
            <a:r>
              <a:rPr kumimoji="1" lang="en-US" altLang="zh-TW" b="1" dirty="0" smtClean="0">
                <a:latin typeface="Kaiti TC" charset="-120"/>
                <a:ea typeface="Kaiti TC" charset="-120"/>
                <a:cs typeface="Kaiti TC" charset="-120"/>
              </a:rPr>
              <a:t/>
            </a:r>
            <a:br>
              <a:rPr kumimoji="1" lang="en-US" altLang="zh-TW" b="1" dirty="0" smtClean="0">
                <a:latin typeface="Kaiti TC" charset="-120"/>
                <a:ea typeface="Kaiti TC" charset="-120"/>
                <a:cs typeface="Kaiti TC" charset="-120"/>
              </a:rPr>
            </a:br>
            <a:r>
              <a:rPr kumimoji="1" lang="zh-TW" altLang="en-US" b="1" dirty="0" smtClean="0">
                <a:latin typeface="Kaiti TC" charset="-120"/>
                <a:ea typeface="Kaiti TC" charset="-120"/>
                <a:cs typeface="Kaiti TC" charset="-120"/>
              </a:rPr>
              <a:t>將標記資料最大利用</a:t>
            </a:r>
            <a:r>
              <a:rPr kumimoji="1" lang="en-US" altLang="zh-TW" b="1" dirty="0" smtClean="0">
                <a:latin typeface="Kaiti TC" charset="-120"/>
                <a:ea typeface="Kaiti TC" charset="-120"/>
                <a:cs typeface="Kaiti TC" charset="-120"/>
              </a:rPr>
              <a:t/>
            </a:r>
            <a:br>
              <a:rPr kumimoji="1" lang="en-US" altLang="zh-TW" b="1" dirty="0" smtClean="0">
                <a:latin typeface="Kaiti TC" charset="-120"/>
                <a:ea typeface="Kaiti TC" charset="-120"/>
                <a:cs typeface="Kaiti TC" charset="-120"/>
              </a:rPr>
            </a:br>
            <a:r>
              <a:rPr kumimoji="1" lang="zh-TW" altLang="en-US" b="1" dirty="0" smtClean="0">
                <a:latin typeface="Kaiti TC" charset="-120"/>
                <a:ea typeface="Kaiti TC" charset="-120"/>
                <a:cs typeface="Kaiti TC" charset="-120"/>
              </a:rPr>
              <a:t>建立自動化辨識系統</a:t>
            </a:r>
            <a:r>
              <a:rPr kumimoji="1" lang="en-US" altLang="zh-TW" b="1" dirty="0" smtClean="0">
                <a:latin typeface="Kaiti TC" charset="-120"/>
                <a:ea typeface="Kaiti TC" charset="-120"/>
                <a:cs typeface="Kaiti TC" charset="-120"/>
              </a:rPr>
              <a:t/>
            </a:r>
            <a:br>
              <a:rPr kumimoji="1" lang="en-US" altLang="zh-TW" b="1" dirty="0" smtClean="0">
                <a:latin typeface="Kaiti TC" charset="-120"/>
                <a:ea typeface="Kaiti TC" charset="-120"/>
                <a:cs typeface="Kaiti TC" charset="-120"/>
              </a:rPr>
            </a:br>
            <a:r>
              <a:rPr kumimoji="1" lang="zh-TW" altLang="en-US" b="1" dirty="0" smtClean="0">
                <a:latin typeface="Kaiti TC" charset="-120"/>
                <a:ea typeface="Kaiti TC" charset="-120"/>
                <a:cs typeface="Kaiti TC" charset="-120"/>
              </a:rPr>
              <a:t>避免主觀判斷問題</a:t>
            </a:r>
            <a:r>
              <a:rPr kumimoji="1" lang="en-US" altLang="zh-TW" b="1" dirty="0" smtClean="0">
                <a:latin typeface="Kaiti TC" charset="-120"/>
                <a:ea typeface="Kaiti TC" charset="-120"/>
                <a:cs typeface="Kaiti TC" charset="-120"/>
              </a:rPr>
              <a:t/>
            </a:r>
            <a:br>
              <a:rPr kumimoji="1" lang="en-US" altLang="zh-TW" b="1" dirty="0" smtClean="0">
                <a:latin typeface="Kaiti TC" charset="-120"/>
                <a:ea typeface="Kaiti TC" charset="-120"/>
                <a:cs typeface="Kaiti TC" charset="-120"/>
              </a:rPr>
            </a:br>
            <a:endParaRPr kumimoji="1" lang="zh-TW" altLang="en-US" b="1" dirty="0">
              <a:latin typeface="Kaiti TC" charset="-120"/>
              <a:ea typeface="Kaiti TC" charset="-120"/>
              <a:cs typeface="Kaiti TC" charset="-12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8474" y="3075073"/>
            <a:ext cx="999403" cy="999403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2332" y="4885671"/>
            <a:ext cx="1313463" cy="1313463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4764" y="2042289"/>
            <a:ext cx="1426186" cy="1426186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6942" y="161612"/>
            <a:ext cx="1121471" cy="1246086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0807" y="5509319"/>
            <a:ext cx="746781" cy="797291"/>
          </a:xfrm>
          <a:prstGeom prst="rect">
            <a:avLst/>
          </a:prstGeom>
        </p:spPr>
      </p:pic>
      <p:sp>
        <p:nvSpPr>
          <p:cNvPr id="17" name="向下箭號 16"/>
          <p:cNvSpPr/>
          <p:nvPr/>
        </p:nvSpPr>
        <p:spPr>
          <a:xfrm rot="10514774">
            <a:off x="2533069" y="3620653"/>
            <a:ext cx="559406" cy="1116910"/>
          </a:xfrm>
          <a:prstGeom prst="downArrow">
            <a:avLst>
              <a:gd name="adj1" fmla="val 50000"/>
              <a:gd name="adj2" fmla="val 32294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18" name="文字方塊 17"/>
          <p:cNvSpPr txBox="1"/>
          <p:nvPr/>
        </p:nvSpPr>
        <p:spPr>
          <a:xfrm>
            <a:off x="5435431" y="872567"/>
            <a:ext cx="14034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800" b="1" dirty="0" smtClean="0">
                <a:solidFill>
                  <a:schemeClr val="accent3"/>
                </a:solidFill>
              </a:rPr>
              <a:t>檢驗站</a:t>
            </a:r>
            <a:endParaRPr kumimoji="1" lang="zh-TW" altLang="en-US" sz="2800" b="1" dirty="0">
              <a:solidFill>
                <a:schemeClr val="accent3"/>
              </a:solidFill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2348542" y="6290241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800" b="1" dirty="0" smtClean="0">
                <a:solidFill>
                  <a:schemeClr val="accent3"/>
                </a:solidFill>
              </a:rPr>
              <a:t>檢舉人</a:t>
            </a:r>
            <a:endParaRPr kumimoji="1" lang="zh-TW" altLang="en-US" sz="2800" b="1" dirty="0">
              <a:solidFill>
                <a:schemeClr val="accent3"/>
              </a:solidFill>
            </a:endParaRPr>
          </a:p>
        </p:txBody>
      </p:sp>
      <p:sp>
        <p:nvSpPr>
          <p:cNvPr id="23" name="文字方塊 22"/>
          <p:cNvSpPr txBox="1"/>
          <p:nvPr/>
        </p:nvSpPr>
        <p:spPr>
          <a:xfrm>
            <a:off x="1964764" y="1496961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800" b="1" dirty="0" smtClean="0">
                <a:solidFill>
                  <a:schemeClr val="accent3"/>
                </a:solidFill>
              </a:rPr>
              <a:t>烏賊車</a:t>
            </a:r>
            <a:endParaRPr kumimoji="1" lang="zh-TW" altLang="en-US" sz="2800" b="1" dirty="0">
              <a:solidFill>
                <a:schemeClr val="accent3"/>
              </a:solidFill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4962006" y="4115972"/>
            <a:ext cx="198002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800" b="1" smtClean="0">
                <a:solidFill>
                  <a:schemeClr val="accent3"/>
                </a:solidFill>
              </a:rPr>
              <a:t>雲端系統</a:t>
            </a:r>
            <a:endParaRPr kumimoji="1" lang="en-US" altLang="zh-TW" sz="2800" b="1" dirty="0" smtClean="0">
              <a:solidFill>
                <a:schemeClr val="accent3"/>
              </a:solidFill>
            </a:endParaRPr>
          </a:p>
          <a:p>
            <a:r>
              <a:rPr kumimoji="1" lang="zh-TW" altLang="en-US" sz="2800" b="1" dirty="0" smtClean="0">
                <a:solidFill>
                  <a:schemeClr val="accent3"/>
                </a:solidFill>
              </a:rPr>
              <a:t>檢舉資料庫</a:t>
            </a:r>
            <a:endParaRPr kumimoji="1" lang="zh-TW" altLang="en-US" sz="2800" b="1" dirty="0">
              <a:solidFill>
                <a:schemeClr val="accent3"/>
              </a:solidFill>
            </a:endParaRPr>
          </a:p>
        </p:txBody>
      </p:sp>
      <p:grpSp>
        <p:nvGrpSpPr>
          <p:cNvPr id="7" name="群組 6"/>
          <p:cNvGrpSpPr/>
          <p:nvPr/>
        </p:nvGrpSpPr>
        <p:grpSpPr>
          <a:xfrm>
            <a:off x="8317119" y="2751653"/>
            <a:ext cx="2339102" cy="3499879"/>
            <a:chOff x="9513929" y="1857589"/>
            <a:chExt cx="2339102" cy="3499879"/>
          </a:xfrm>
        </p:grpSpPr>
        <p:pic>
          <p:nvPicPr>
            <p:cNvPr id="15" name="圖片 14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552721" y="4660326"/>
              <a:ext cx="679680" cy="679680"/>
            </a:xfrm>
            <a:prstGeom prst="rect">
              <a:avLst/>
            </a:prstGeom>
          </p:spPr>
        </p:pic>
        <p:pic>
          <p:nvPicPr>
            <p:cNvPr id="16" name="圖片 15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663415" y="4660326"/>
              <a:ext cx="697142" cy="697142"/>
            </a:xfrm>
            <a:prstGeom prst="rect">
              <a:avLst/>
            </a:prstGeom>
          </p:spPr>
        </p:pic>
        <p:sp>
          <p:nvSpPr>
            <p:cNvPr id="25" name="文字方塊 24"/>
            <p:cNvSpPr txBox="1"/>
            <p:nvPr/>
          </p:nvSpPr>
          <p:spPr>
            <a:xfrm>
              <a:off x="9513929" y="1857589"/>
              <a:ext cx="2339102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z="2800" b="1" dirty="0" smtClean="0">
                  <a:solidFill>
                    <a:schemeClr val="accent3"/>
                  </a:solidFill>
                  <a:latin typeface="+mn-ea"/>
                </a:rPr>
                <a:t>自動化</a:t>
              </a:r>
              <a:endParaRPr kumimoji="1" lang="en-US" altLang="zh-TW" sz="2800" b="1" dirty="0" smtClean="0">
                <a:solidFill>
                  <a:schemeClr val="accent3"/>
                </a:solidFill>
                <a:latin typeface="+mn-ea"/>
              </a:endParaRPr>
            </a:p>
            <a:p>
              <a:r>
                <a:rPr kumimoji="1" lang="zh-TW" altLang="en-US" sz="2800" b="1" dirty="0" smtClean="0">
                  <a:solidFill>
                    <a:schemeClr val="accent3"/>
                  </a:solidFill>
                  <a:latin typeface="+mn-ea"/>
                </a:rPr>
                <a:t>影像辨識系統</a:t>
              </a:r>
              <a:endParaRPr kumimoji="1" lang="zh-TW" altLang="en-US" sz="2800" b="1" dirty="0">
                <a:solidFill>
                  <a:schemeClr val="accent3"/>
                </a:solidFill>
                <a:latin typeface="+mn-ea"/>
              </a:endParaRPr>
            </a:p>
          </p:txBody>
        </p:sp>
      </p:grpSp>
      <p:sp>
        <p:nvSpPr>
          <p:cNvPr id="26" name="向下箭號 25"/>
          <p:cNvSpPr/>
          <p:nvPr/>
        </p:nvSpPr>
        <p:spPr>
          <a:xfrm rot="6646427">
            <a:off x="3943696" y="2507108"/>
            <a:ext cx="526410" cy="1152488"/>
          </a:xfrm>
          <a:prstGeom prst="downArrow">
            <a:avLst>
              <a:gd name="adj1" fmla="val 50000"/>
              <a:gd name="adj2" fmla="val 3806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" name="文字方塊 2"/>
          <p:cNvSpPr txBox="1"/>
          <p:nvPr/>
        </p:nvSpPr>
        <p:spPr>
          <a:xfrm>
            <a:off x="2672814" y="4167596"/>
            <a:ext cx="351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1</a:t>
            </a:r>
            <a:endParaRPr kumimoji="1" lang="en-US" altLang="zh-TW" dirty="0" smtClean="0"/>
          </a:p>
        </p:txBody>
      </p:sp>
      <p:sp>
        <p:nvSpPr>
          <p:cNvPr id="28" name="文字方塊 27"/>
          <p:cNvSpPr txBox="1"/>
          <p:nvPr/>
        </p:nvSpPr>
        <p:spPr>
          <a:xfrm>
            <a:off x="7359794" y="3750522"/>
            <a:ext cx="351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3</a:t>
            </a:r>
            <a:endParaRPr kumimoji="1" lang="en-US" altLang="zh-TW" dirty="0" smtClean="0"/>
          </a:p>
        </p:txBody>
      </p:sp>
      <p:sp>
        <p:nvSpPr>
          <p:cNvPr id="30" name="文字方塊 29"/>
          <p:cNvSpPr txBox="1"/>
          <p:nvPr/>
        </p:nvSpPr>
        <p:spPr>
          <a:xfrm>
            <a:off x="4091388" y="2931915"/>
            <a:ext cx="351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5</a:t>
            </a:r>
            <a:endParaRPr kumimoji="1" lang="en-US" altLang="zh-TW" dirty="0" smtClean="0"/>
          </a:p>
        </p:txBody>
      </p:sp>
      <p:sp>
        <p:nvSpPr>
          <p:cNvPr id="33" name="向下箭號 32"/>
          <p:cNvSpPr/>
          <p:nvPr/>
        </p:nvSpPr>
        <p:spPr>
          <a:xfrm rot="13315233">
            <a:off x="3948214" y="4257326"/>
            <a:ext cx="631969" cy="1385098"/>
          </a:xfrm>
          <a:prstGeom prst="downArrow">
            <a:avLst>
              <a:gd name="adj1" fmla="val 50000"/>
              <a:gd name="adj2" fmla="val 275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27" name="文字方塊 26"/>
          <p:cNvSpPr txBox="1"/>
          <p:nvPr/>
        </p:nvSpPr>
        <p:spPr>
          <a:xfrm>
            <a:off x="4091388" y="4781410"/>
            <a:ext cx="351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 smtClean="0"/>
              <a:t>2</a:t>
            </a:r>
          </a:p>
        </p:txBody>
      </p:sp>
      <p:sp>
        <p:nvSpPr>
          <p:cNvPr id="35" name="向下箭號 34"/>
          <p:cNvSpPr/>
          <p:nvPr/>
        </p:nvSpPr>
        <p:spPr>
          <a:xfrm rot="6578159">
            <a:off x="7058353" y="3872707"/>
            <a:ext cx="631969" cy="1385098"/>
          </a:xfrm>
          <a:prstGeom prst="downArrow">
            <a:avLst>
              <a:gd name="adj1" fmla="val 50000"/>
              <a:gd name="adj2" fmla="val 27148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29" name="文字方塊 28"/>
          <p:cNvSpPr txBox="1"/>
          <p:nvPr/>
        </p:nvSpPr>
        <p:spPr>
          <a:xfrm>
            <a:off x="7334543" y="4423062"/>
            <a:ext cx="351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mtClean="0"/>
              <a:t>4</a:t>
            </a:r>
          </a:p>
        </p:txBody>
      </p:sp>
      <p:sp>
        <p:nvSpPr>
          <p:cNvPr id="36" name="向下箭號 35"/>
          <p:cNvSpPr/>
          <p:nvPr/>
        </p:nvSpPr>
        <p:spPr>
          <a:xfrm rot="13643986">
            <a:off x="3640556" y="1397097"/>
            <a:ext cx="644104" cy="1102610"/>
          </a:xfrm>
          <a:prstGeom prst="downArrow">
            <a:avLst>
              <a:gd name="adj1" fmla="val 50000"/>
              <a:gd name="adj2" fmla="val 2499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7" name="向下箭號 36"/>
          <p:cNvSpPr/>
          <p:nvPr/>
        </p:nvSpPr>
        <p:spPr>
          <a:xfrm rot="20682594">
            <a:off x="5081554" y="1689715"/>
            <a:ext cx="756655" cy="1074569"/>
          </a:xfrm>
          <a:prstGeom prst="downArrow">
            <a:avLst>
              <a:gd name="adj1" fmla="val 50000"/>
              <a:gd name="adj2" fmla="val 2581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8" name="文字方塊 37"/>
          <p:cNvSpPr txBox="1"/>
          <p:nvPr/>
        </p:nvSpPr>
        <p:spPr>
          <a:xfrm>
            <a:off x="3885981" y="1672957"/>
            <a:ext cx="351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/>
              <a:t>6</a:t>
            </a:r>
            <a:endParaRPr kumimoji="1" lang="en-US" altLang="zh-TW" smtClean="0"/>
          </a:p>
        </p:txBody>
      </p:sp>
      <p:sp>
        <p:nvSpPr>
          <p:cNvPr id="39" name="文字方塊 38"/>
          <p:cNvSpPr txBox="1"/>
          <p:nvPr/>
        </p:nvSpPr>
        <p:spPr>
          <a:xfrm>
            <a:off x="5275822" y="1898165"/>
            <a:ext cx="351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7</a:t>
            </a:r>
            <a:endParaRPr kumimoji="1" lang="en-US" altLang="zh-TW" dirty="0" smtClean="0"/>
          </a:p>
        </p:txBody>
      </p:sp>
      <p:pic>
        <p:nvPicPr>
          <p:cNvPr id="32" name="圖片 3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41123" y="3818503"/>
            <a:ext cx="1700951" cy="1700951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50E81-A353-1A44-984B-2E1D46EA9C1C}" type="slidenum">
              <a:rPr kumimoji="1" lang="zh-TW" altLang="en-US" smtClean="0"/>
              <a:t>11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80183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917671" y="2882965"/>
            <a:ext cx="5188974" cy="1325563"/>
          </a:xfrm>
        </p:spPr>
        <p:txBody>
          <a:bodyPr>
            <a:normAutofit/>
          </a:bodyPr>
          <a:lstStyle/>
          <a:p>
            <a:r>
              <a:rPr kumimoji="1" lang="zh-TW" altLang="en-US" sz="4400" b="1" dirty="0" smtClean="0">
                <a:solidFill>
                  <a:schemeClr val="accent3"/>
                </a:solidFill>
              </a:rPr>
              <a:t>最小可行性成果</a:t>
            </a:r>
            <a:endParaRPr kumimoji="1" lang="zh-TW" altLang="en-US" sz="4400" b="1" dirty="0">
              <a:solidFill>
                <a:schemeClr val="accent3"/>
              </a:solidFill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50E81-A353-1A44-984B-2E1D46EA9C1C}" type="slidenum">
              <a:rPr kumimoji="1" lang="zh-TW" altLang="en-US" smtClean="0"/>
              <a:t>12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68732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940282" y="611820"/>
            <a:ext cx="8911687" cy="1280890"/>
          </a:xfrm>
        </p:spPr>
        <p:txBody>
          <a:bodyPr/>
          <a:lstStyle/>
          <a:p>
            <a:r>
              <a:rPr kumimoji="1" lang="zh-TW" altLang="en-US" b="1" dirty="0" smtClean="0">
                <a:solidFill>
                  <a:schemeClr val="accent3"/>
                </a:solidFill>
                <a:latin typeface="+mn-ea"/>
                <a:ea typeface="+mn-ea"/>
                <a:cs typeface="Kaiti TC" charset="-120"/>
              </a:rPr>
              <a:t>採用的資料集</a:t>
            </a:r>
            <a:endParaRPr kumimoji="1" lang="zh-TW" altLang="en-US" b="1" dirty="0">
              <a:solidFill>
                <a:schemeClr val="accent3"/>
              </a:solidFill>
              <a:latin typeface="+mn-ea"/>
              <a:ea typeface="+mn-ea"/>
              <a:cs typeface="Kaiti TC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801385" y="1597306"/>
            <a:ext cx="8915400" cy="4165623"/>
          </a:xfrm>
        </p:spPr>
        <p:txBody>
          <a:bodyPr>
            <a:normAutofit/>
          </a:bodyPr>
          <a:lstStyle/>
          <a:p>
            <a:r>
              <a:rPr kumimoji="1" lang="zh-TW" altLang="en-US" sz="3200" b="1" dirty="0" smtClean="0">
                <a:latin typeface="+mn-ea"/>
                <a:cs typeface="Kaiti TC" charset="-120"/>
              </a:rPr>
              <a:t>政府開放平台 ：</a:t>
            </a:r>
            <a:endParaRPr kumimoji="1" lang="en-US" altLang="zh-TW" sz="3200" b="1" dirty="0" smtClean="0">
              <a:latin typeface="+mn-ea"/>
              <a:cs typeface="Kaiti TC" charset="-120"/>
            </a:endParaRPr>
          </a:p>
          <a:p>
            <a:pPr marL="971550" lvl="1" indent="-514350">
              <a:buFont typeface="+mj-lt"/>
              <a:buAutoNum type="arabicPeriod"/>
            </a:pPr>
            <a:r>
              <a:rPr kumimoji="1" lang="zh-TW" altLang="en-US" sz="2800" dirty="0" smtClean="0">
                <a:latin typeface="+mn-ea"/>
                <a:cs typeface="Kaiti TC" charset="-120"/>
              </a:rPr>
              <a:t>車齡較高的車種與品牌</a:t>
            </a:r>
            <a:endParaRPr kumimoji="1" lang="en-US" altLang="zh-TW" sz="2800" dirty="0" smtClean="0">
              <a:latin typeface="+mn-ea"/>
              <a:cs typeface="Kaiti TC" charset="-120"/>
            </a:endParaRPr>
          </a:p>
          <a:p>
            <a:pPr marL="914400" lvl="1" indent="-457200">
              <a:buFont typeface="+mj-lt"/>
              <a:buAutoNum type="arabicPeriod"/>
            </a:pPr>
            <a:r>
              <a:rPr kumimoji="1" lang="zh-TW" altLang="en-US" sz="2800" dirty="0" smtClean="0">
                <a:latin typeface="+mn-ea"/>
                <a:cs typeface="Kaiti TC" charset="-120"/>
              </a:rPr>
              <a:t>排氣檢驗站地點</a:t>
            </a:r>
            <a:endParaRPr kumimoji="1" lang="en-US" altLang="zh-TW" sz="3200" dirty="0" smtClean="0">
              <a:latin typeface="+mn-ea"/>
              <a:cs typeface="Kaiti TC" charset="-120"/>
            </a:endParaRPr>
          </a:p>
          <a:p>
            <a:r>
              <a:rPr kumimoji="1" lang="zh-TW" altLang="en-US" sz="3200" b="1" dirty="0" smtClean="0">
                <a:latin typeface="+mn-ea"/>
                <a:cs typeface="Kaiti TC" charset="-120"/>
              </a:rPr>
              <a:t>從民眾之間搜集：</a:t>
            </a:r>
            <a:endParaRPr kumimoji="1" lang="en-US" altLang="zh-TW" sz="3200" b="1" dirty="0" smtClean="0">
              <a:latin typeface="+mn-ea"/>
              <a:cs typeface="Kaiti TC" charset="-120"/>
            </a:endParaRPr>
          </a:p>
          <a:p>
            <a:pPr marL="914400" lvl="1" indent="-457200">
              <a:buFont typeface="+mj-lt"/>
              <a:buAutoNum type="arabicPeriod"/>
            </a:pPr>
            <a:r>
              <a:rPr kumimoji="1" lang="zh-TW" altLang="en-US" sz="2800" dirty="0" smtClean="0">
                <a:latin typeface="+mn-ea"/>
                <a:cs typeface="Kaiti TC" charset="-120"/>
              </a:rPr>
              <a:t>定位資料</a:t>
            </a:r>
            <a:endParaRPr kumimoji="1" lang="en-US" altLang="zh-TW" sz="2800" dirty="0" smtClean="0">
              <a:latin typeface="+mn-ea"/>
              <a:cs typeface="Kaiti TC" charset="-120"/>
            </a:endParaRPr>
          </a:p>
          <a:p>
            <a:pPr marL="914400" lvl="1" indent="-457200">
              <a:buFont typeface="+mj-lt"/>
              <a:buAutoNum type="arabicPeriod"/>
            </a:pPr>
            <a:r>
              <a:rPr kumimoji="1" lang="zh-TW" altLang="en-US" sz="2800" dirty="0" smtClean="0">
                <a:latin typeface="+mn-ea"/>
                <a:cs typeface="Kaiti TC" charset="-120"/>
              </a:rPr>
              <a:t>烏賊車照片及影片</a:t>
            </a:r>
            <a:endParaRPr kumimoji="1" lang="en-US" altLang="zh-TW" sz="2800" dirty="0" smtClean="0">
              <a:latin typeface="+mn-ea"/>
              <a:cs typeface="Kaiti TC" charset="-120"/>
            </a:endParaRPr>
          </a:p>
          <a:p>
            <a:pPr lvl="1"/>
            <a:endParaRPr kumimoji="1" lang="en-US" altLang="zh-TW" sz="3200" dirty="0" smtClean="0">
              <a:latin typeface="Kaiti TC" charset="-120"/>
              <a:ea typeface="Kaiti TC" charset="-120"/>
              <a:cs typeface="Kaiti TC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50E81-A353-1A44-984B-2E1D46EA9C1C}" type="slidenum">
              <a:rPr kumimoji="1" lang="zh-TW" altLang="en-US" smtClean="0"/>
              <a:t>13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84644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772890"/>
          </a:xfrm>
        </p:spPr>
        <p:txBody>
          <a:bodyPr>
            <a:normAutofit fontScale="90000"/>
          </a:bodyPr>
          <a:lstStyle/>
          <a:p>
            <a:r>
              <a:rPr kumimoji="1" lang="zh-TW" altLang="en-US" b="1" dirty="0" smtClean="0">
                <a:latin typeface="+mj-ea"/>
              </a:rPr>
              <a:t>使用資料集</a:t>
            </a:r>
            <a:r>
              <a:rPr kumimoji="1" lang="en-US" altLang="zh-TW" b="1" dirty="0" smtClean="0">
                <a:latin typeface="+mj-ea"/>
              </a:rPr>
              <a:t/>
            </a:r>
            <a:br>
              <a:rPr kumimoji="1" lang="en-US" altLang="zh-TW" b="1" dirty="0" smtClean="0">
                <a:latin typeface="+mj-ea"/>
              </a:rPr>
            </a:br>
            <a:endParaRPr kumimoji="1" lang="zh-TW" altLang="en-US" b="1" dirty="0">
              <a:latin typeface="+mj-ea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b="1" dirty="0" smtClean="0"/>
              <a:t>政府開放</a:t>
            </a:r>
            <a:r>
              <a:rPr kumimoji="1" lang="zh-TW" altLang="en-US" b="1" dirty="0" smtClean="0">
                <a:latin typeface="+mn-ea"/>
              </a:rPr>
              <a:t>平台 </a:t>
            </a:r>
            <a:r>
              <a:rPr kumimoji="1" lang="en-US" altLang="zh-TW" b="1" dirty="0">
                <a:latin typeface="+mn-ea"/>
                <a:hlinkClick r:id="rId2"/>
              </a:rPr>
              <a:t>http://</a:t>
            </a:r>
            <a:r>
              <a:rPr kumimoji="1" lang="en-US" altLang="zh-TW" b="1" dirty="0" smtClean="0">
                <a:latin typeface="+mn-ea"/>
                <a:hlinkClick r:id="rId2"/>
              </a:rPr>
              <a:t>data.gov.tw/node/14208</a:t>
            </a:r>
            <a:r>
              <a:rPr kumimoji="1" lang="zh-TW" altLang="en-US" b="1" dirty="0">
                <a:latin typeface="+mn-ea"/>
              </a:rPr>
              <a:t> </a:t>
            </a:r>
            <a:r>
              <a:rPr kumimoji="1" lang="zh-TW" altLang="en-US" b="1" dirty="0" smtClean="0">
                <a:latin typeface="+mn-ea"/>
              </a:rPr>
              <a:t>、</a:t>
            </a:r>
            <a:r>
              <a:rPr kumimoji="1" lang="en-US" altLang="zh-TW" b="1" dirty="0" smtClean="0">
                <a:latin typeface="+mn-ea"/>
                <a:hlinkClick r:id="rId3"/>
              </a:rPr>
              <a:t>http</a:t>
            </a:r>
            <a:r>
              <a:rPr kumimoji="1" lang="en-US" altLang="zh-TW" b="1" dirty="0">
                <a:latin typeface="+mn-ea"/>
                <a:hlinkClick r:id="rId3"/>
              </a:rPr>
              <a:t>://</a:t>
            </a:r>
            <a:r>
              <a:rPr kumimoji="1" lang="en-US" altLang="zh-TW" b="1" dirty="0" smtClean="0">
                <a:latin typeface="+mn-ea"/>
                <a:hlinkClick r:id="rId3"/>
              </a:rPr>
              <a:t>data.gov.tw/node/35726</a:t>
            </a:r>
            <a:r>
              <a:rPr kumimoji="1" lang="zh-TW" altLang="en-US" b="1" dirty="0" smtClean="0">
                <a:latin typeface="+mn-ea"/>
              </a:rPr>
              <a:t> 、</a:t>
            </a:r>
            <a:r>
              <a:rPr kumimoji="1" lang="en-US" altLang="zh-TW" b="1" dirty="0">
                <a:latin typeface="+mn-ea"/>
                <a:hlinkClick r:id="rId4"/>
              </a:rPr>
              <a:t>http://</a:t>
            </a:r>
            <a:r>
              <a:rPr kumimoji="1" lang="en-US" altLang="zh-TW" b="1" dirty="0" smtClean="0">
                <a:latin typeface="+mn-ea"/>
                <a:hlinkClick r:id="rId4"/>
              </a:rPr>
              <a:t>data.gov.tw/node/42225</a:t>
            </a:r>
            <a:r>
              <a:rPr kumimoji="1" lang="mr-IN" altLang="zh-TW" b="1" dirty="0" smtClean="0">
                <a:latin typeface="+mn-ea"/>
              </a:rPr>
              <a:t>…</a:t>
            </a:r>
            <a:r>
              <a:rPr kumimoji="1" lang="en-US" altLang="zh-TW" b="1" dirty="0" err="1" smtClean="0">
                <a:latin typeface="+mn-ea"/>
              </a:rPr>
              <a:t>etc</a:t>
            </a:r>
            <a:endParaRPr kumimoji="1" lang="en-US" altLang="zh-TW" b="1" dirty="0" smtClean="0">
              <a:latin typeface="+mn-ea"/>
            </a:endParaRPr>
          </a:p>
          <a:p>
            <a:endParaRPr kumimoji="1" lang="en-US" altLang="zh-TW" b="1" dirty="0" smtClean="0">
              <a:latin typeface="+mn-ea"/>
            </a:endParaRPr>
          </a:p>
          <a:p>
            <a:r>
              <a:rPr kumimoji="1" lang="zh-TW" altLang="en-US" b="1" dirty="0" smtClean="0">
                <a:latin typeface="+mn-ea"/>
              </a:rPr>
              <a:t>行政院環境保護署 </a:t>
            </a:r>
            <a:r>
              <a:rPr kumimoji="1" lang="en-US" altLang="zh-TW" b="1" dirty="0">
                <a:latin typeface="+mn-ea"/>
                <a:hlinkClick r:id="rId5"/>
              </a:rPr>
              <a:t>https://</a:t>
            </a:r>
            <a:r>
              <a:rPr kumimoji="1" lang="en-US" altLang="zh-TW" b="1" dirty="0" smtClean="0">
                <a:latin typeface="+mn-ea"/>
                <a:hlinkClick r:id="rId5"/>
              </a:rPr>
              <a:t>erdb.epa.gov.tw/DataRepository/ReportAndStatistics/StatSceMotors.aspx</a:t>
            </a:r>
            <a:endParaRPr kumimoji="1" lang="en-US" altLang="zh-TW" b="1" dirty="0" smtClean="0">
              <a:latin typeface="+mn-ea"/>
            </a:endParaRPr>
          </a:p>
          <a:p>
            <a:endParaRPr kumimoji="1" lang="en-US" altLang="zh-TW" b="1" dirty="0">
              <a:latin typeface="+mn-ea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50E81-A353-1A44-984B-2E1D46EA9C1C}" type="slidenum">
              <a:rPr kumimoji="1" lang="zh-TW" altLang="en-US" smtClean="0"/>
              <a:t>14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95825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979613" y="566237"/>
            <a:ext cx="8911687" cy="1010726"/>
          </a:xfrm>
        </p:spPr>
        <p:txBody>
          <a:bodyPr>
            <a:normAutofit/>
          </a:bodyPr>
          <a:lstStyle/>
          <a:p>
            <a:r>
              <a:rPr kumimoji="1" lang="en-US" altLang="zh-TW" sz="4400" b="1" dirty="0" smtClean="0">
                <a:latin typeface="+mj-ea"/>
              </a:rPr>
              <a:t>App</a:t>
            </a:r>
            <a:r>
              <a:rPr kumimoji="1" lang="zh-TW" altLang="en-US" sz="4400" b="1" dirty="0" smtClean="0">
                <a:latin typeface="+mj-ea"/>
              </a:rPr>
              <a:t>主功能</a:t>
            </a:r>
            <a:endParaRPr kumimoji="1" lang="zh-TW" altLang="en-US" sz="4400" b="1" dirty="0">
              <a:latin typeface="+mj-ea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032179" y="1874514"/>
            <a:ext cx="7716236" cy="2913386"/>
          </a:xfrm>
        </p:spPr>
        <p:txBody>
          <a:bodyPr>
            <a:normAutofit/>
          </a:bodyPr>
          <a:lstStyle/>
          <a:p>
            <a:r>
              <a:rPr kumimoji="1" lang="zh-TW" altLang="en-US" sz="2800" b="1" dirty="0" smtClean="0">
                <a:latin typeface="+mn-ea"/>
              </a:rPr>
              <a:t>讓檢舉民眾的資料有效率的彙整到雲端</a:t>
            </a:r>
            <a:r>
              <a:rPr kumimoji="1" lang="zh-TW" altLang="en-US" sz="2800" b="1" dirty="0" smtClean="0">
                <a:latin typeface="+mn-ea"/>
              </a:rPr>
              <a:t>資料庫</a:t>
            </a:r>
            <a:endParaRPr kumimoji="1" lang="en-US" altLang="zh-TW" sz="2800" b="1" dirty="0" smtClean="0">
              <a:latin typeface="+mn-ea"/>
            </a:endParaRPr>
          </a:p>
          <a:p>
            <a:endParaRPr kumimoji="1" lang="en-US" altLang="zh-TW" sz="2800" b="1" dirty="0" smtClean="0">
              <a:latin typeface="+mn-ea"/>
            </a:endParaRPr>
          </a:p>
          <a:p>
            <a:endParaRPr kumimoji="1" lang="en-US" altLang="zh-TW" sz="2800" b="1" dirty="0" smtClean="0">
              <a:latin typeface="+mn-ea"/>
            </a:endParaRPr>
          </a:p>
          <a:p>
            <a:r>
              <a:rPr kumimoji="1" lang="zh-TW" altLang="en-US" sz="2800" b="1" dirty="0" smtClean="0">
                <a:latin typeface="+mn-ea"/>
              </a:rPr>
              <a:t>使用政府檢驗站資料建立地圖查詢系統</a:t>
            </a:r>
            <a:endParaRPr kumimoji="1" lang="en-US" altLang="zh-TW" sz="2800" b="1" dirty="0" smtClean="0">
              <a:latin typeface="+mn-ea"/>
            </a:endParaRPr>
          </a:p>
          <a:p>
            <a:endParaRPr kumimoji="1" lang="zh-TW" altLang="en-US" sz="2800" b="1" dirty="0">
              <a:latin typeface="+mn-ea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50E81-A353-1A44-984B-2E1D46EA9C1C}" type="slidenum">
              <a:rPr kumimoji="1" lang="zh-TW" altLang="en-US" smtClean="0"/>
              <a:t>15</a:t>
            </a:fld>
            <a:endParaRPr kumimoji="1" lang="zh-TW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8701" y="208345"/>
            <a:ext cx="3543300" cy="629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038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0124" y="28270"/>
            <a:ext cx="3946975" cy="6728130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50E81-A353-1A44-984B-2E1D46EA9C1C}" type="slidenum">
              <a:rPr kumimoji="1" lang="zh-TW" altLang="en-US" smtClean="0"/>
              <a:t>16</a:t>
            </a:fld>
            <a:endParaRPr kumimoji="1"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5689600" y="629686"/>
            <a:ext cx="1935441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4400" b="1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Demo</a:t>
            </a:r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91931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901825" y="659421"/>
            <a:ext cx="6480176" cy="762979"/>
          </a:xfrm>
        </p:spPr>
        <p:txBody>
          <a:bodyPr>
            <a:normAutofit/>
          </a:bodyPr>
          <a:lstStyle/>
          <a:p>
            <a:r>
              <a:rPr kumimoji="1" lang="zh-TW" altLang="en-US" sz="4000" b="1" dirty="0" smtClean="0">
                <a:solidFill>
                  <a:schemeClr val="accent3">
                    <a:lumMod val="50000"/>
                  </a:schemeClr>
                </a:solidFill>
                <a:latin typeface="+mn-ea"/>
                <a:ea typeface="+mn-ea"/>
                <a:cs typeface="Kaiti TC" charset="-120"/>
              </a:rPr>
              <a:t>排放</a:t>
            </a:r>
            <a:r>
              <a:rPr kumimoji="1" lang="zh-TW" altLang="en-US" sz="4000" b="1" dirty="0">
                <a:solidFill>
                  <a:schemeClr val="accent3">
                    <a:lumMod val="50000"/>
                  </a:schemeClr>
                </a:solidFill>
                <a:latin typeface="+mn-ea"/>
                <a:ea typeface="+mn-ea"/>
                <a:cs typeface="Kaiti TC" charset="-120"/>
              </a:rPr>
              <a:t>檢驗問題：檢驗率不高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609489" y="2023589"/>
            <a:ext cx="10330927" cy="3322642"/>
          </a:xfrm>
        </p:spPr>
        <p:txBody>
          <a:bodyPr>
            <a:noAutofit/>
          </a:bodyPr>
          <a:lstStyle/>
          <a:p>
            <a:r>
              <a:rPr lang="zh-TW" altLang="en-US" sz="2800" b="1" smtClean="0"/>
              <a:t>機車過量</a:t>
            </a:r>
            <a:r>
              <a:rPr lang="zh-TW" altLang="en-US" sz="2800" b="1" dirty="0" smtClean="0"/>
              <a:t>現階段無法完全改變，如何有效管治才是問題！</a:t>
            </a:r>
            <a:endParaRPr lang="en-US" altLang="zh-TW" sz="2800" b="1" dirty="0" smtClean="0"/>
          </a:p>
          <a:p>
            <a:r>
              <a:rPr lang="zh-TW" altLang="en-US" sz="2800" b="1" dirty="0" smtClean="0"/>
              <a:t>現行機制：</a:t>
            </a:r>
            <a:endParaRPr lang="en-US" altLang="zh-TW" sz="2800" b="1" dirty="0" smtClean="0"/>
          </a:p>
          <a:p>
            <a:pPr lvl="1"/>
            <a:r>
              <a:rPr lang="zh-TW" altLang="en-US" sz="2600" dirty="0" smtClean="0"/>
              <a:t>使用</a:t>
            </a:r>
            <a:r>
              <a:rPr lang="zh-TW" altLang="en-US" sz="2600" dirty="0"/>
              <a:t>中機車出廠滿五</a:t>
            </a:r>
            <a:r>
              <a:rPr lang="zh-TW" altLang="en-US" sz="2600" dirty="0" smtClean="0"/>
              <a:t>年後每</a:t>
            </a:r>
            <a:r>
              <a:rPr lang="zh-TW" altLang="en-US" sz="2600" dirty="0"/>
              <a:t>年應接受排氣檢驗一</a:t>
            </a:r>
            <a:r>
              <a:rPr lang="zh-TW" altLang="en-US" sz="2600" dirty="0" smtClean="0"/>
              <a:t>次</a:t>
            </a:r>
            <a:endParaRPr lang="en-US" altLang="zh-TW" sz="2600" dirty="0" smtClean="0"/>
          </a:p>
          <a:p>
            <a:r>
              <a:rPr lang="zh-TW" altLang="en-US" sz="2800" b="1" dirty="0" smtClean="0"/>
              <a:t>執行不徹底：</a:t>
            </a:r>
            <a:endParaRPr lang="en-US" altLang="zh-TW" sz="2800" b="1" dirty="0" smtClean="0"/>
          </a:p>
          <a:p>
            <a:pPr lvl="1"/>
            <a:r>
              <a:rPr lang="en-US" altLang="zh-TW" sz="2600" dirty="0" smtClean="0"/>
              <a:t>2016</a:t>
            </a:r>
            <a:r>
              <a:rPr lang="zh-TW" altLang="en-US" sz="2600" dirty="0" smtClean="0"/>
              <a:t>年新聞 台東縣</a:t>
            </a:r>
            <a:r>
              <a:rPr lang="zh-TW" altLang="en-US" sz="2600" dirty="0"/>
              <a:t>環保局表示，縣內機車排氣到檢率只有</a:t>
            </a:r>
            <a:r>
              <a:rPr lang="en-US" altLang="zh-TW" sz="2600" dirty="0"/>
              <a:t>63.81</a:t>
            </a:r>
            <a:r>
              <a:rPr lang="zh-TW" altLang="en-US" sz="2600" dirty="0"/>
              <a:t>％，仍有</a:t>
            </a:r>
            <a:r>
              <a:rPr lang="en-US" altLang="zh-TW" sz="2600" dirty="0"/>
              <a:t>3</a:t>
            </a:r>
            <a:r>
              <a:rPr lang="zh-TW" altLang="en-US" sz="2600" dirty="0"/>
              <a:t>萬</a:t>
            </a:r>
            <a:r>
              <a:rPr lang="en-US" altLang="zh-TW" sz="2600" dirty="0"/>
              <a:t>5000</a:t>
            </a:r>
            <a:r>
              <a:rPr lang="zh-TW" altLang="en-US" sz="2600" dirty="0"/>
              <a:t>輛</a:t>
            </a:r>
            <a:r>
              <a:rPr lang="zh-TW" altLang="en-US" sz="2600" dirty="0" smtClean="0"/>
              <a:t>左右未做檢驗</a:t>
            </a:r>
            <a:endParaRPr kumimoji="1" lang="zh-TW" altLang="en-US" sz="26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50E81-A353-1A44-984B-2E1D46EA9C1C}" type="slidenum">
              <a:rPr kumimoji="1" lang="zh-TW" altLang="en-US" smtClean="0"/>
              <a:t>2</a:t>
            </a:fld>
            <a:endParaRPr kumimoji="1"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1961878" y="5487962"/>
            <a:ext cx="962614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 smtClean="0"/>
              <a:t>新聞資料來源：</a:t>
            </a:r>
            <a:r>
              <a:rPr lang="zh-TW" altLang="en-US" dirty="0" smtClean="0">
                <a:hlinkClick r:id="rId2"/>
              </a:rPr>
              <a:t>http</a:t>
            </a:r>
            <a:r>
              <a:rPr lang="zh-TW" altLang="en-US" dirty="0">
                <a:hlinkClick r:id="rId2"/>
              </a:rPr>
              <a:t>://news.ltn.com.tw/news/life/breakingnews/1895836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60658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905555" y="1395264"/>
            <a:ext cx="11692468" cy="1447799"/>
          </a:xfrm>
        </p:spPr>
        <p:txBody>
          <a:bodyPr>
            <a:normAutofit/>
          </a:bodyPr>
          <a:lstStyle/>
          <a:p>
            <a:r>
              <a:rPr kumimoji="1" lang="en-US" altLang="zh-TW" sz="2600" b="1" dirty="0" smtClean="0">
                <a:latin typeface="+mn-ea"/>
              </a:rPr>
              <a:t>2016</a:t>
            </a:r>
            <a:r>
              <a:rPr kumimoji="1" lang="zh-TW" altLang="en-US" sz="2600" b="1" dirty="0" smtClean="0">
                <a:latin typeface="+mn-ea"/>
              </a:rPr>
              <a:t>年的統計資料：</a:t>
            </a:r>
            <a:r>
              <a:rPr kumimoji="1" lang="en-US" altLang="zh-TW" sz="2600" b="1" dirty="0" smtClean="0">
                <a:latin typeface="+mn-ea"/>
              </a:rPr>
              <a:t/>
            </a:r>
            <a:br>
              <a:rPr kumimoji="1" lang="en-US" altLang="zh-TW" sz="2600" b="1" dirty="0" smtClean="0">
                <a:latin typeface="+mn-ea"/>
              </a:rPr>
            </a:br>
            <a:r>
              <a:rPr kumimoji="1" lang="zh-TW" altLang="en-US" sz="2600" b="1" dirty="0" smtClean="0">
                <a:latin typeface="+mn-ea"/>
              </a:rPr>
              <a:t>老舊二行程機車是四行程機車污染量的</a:t>
            </a:r>
            <a:r>
              <a:rPr kumimoji="1" lang="en-US" altLang="zh-TW" sz="2600" b="1" dirty="0" smtClean="0">
                <a:latin typeface="+mn-ea"/>
              </a:rPr>
              <a:t>25</a:t>
            </a:r>
            <a:r>
              <a:rPr kumimoji="1" lang="zh-TW" altLang="en-US" sz="2600" b="1" dirty="0" smtClean="0">
                <a:latin typeface="+mn-ea"/>
              </a:rPr>
              <a:t>倍，但到檢率卻更低！</a:t>
            </a:r>
            <a:endParaRPr kumimoji="1" lang="en-US" altLang="zh-TW" sz="2600" b="1" dirty="0" smtClean="0">
              <a:latin typeface="+mn-ea"/>
            </a:endParaRPr>
          </a:p>
          <a:p>
            <a:endParaRPr kumimoji="1" lang="en-US" altLang="zh-TW" sz="2800" b="1" dirty="0">
              <a:latin typeface="+mn-ea"/>
            </a:endParaRPr>
          </a:p>
          <a:p>
            <a:endParaRPr kumimoji="1" lang="zh-TW" altLang="en-US" sz="2800" b="1" dirty="0" smtClean="0">
              <a:latin typeface="+mn-ea"/>
            </a:endParaRPr>
          </a:p>
        </p:txBody>
      </p:sp>
      <p:sp>
        <p:nvSpPr>
          <p:cNvPr id="4" name="內容版面配置區 2"/>
          <p:cNvSpPr txBox="1">
            <a:spLocks noGrp="1"/>
          </p:cNvSpPr>
          <p:nvPr>
            <p:ph type="title"/>
          </p:nvPr>
        </p:nvSpPr>
        <p:spPr>
          <a:xfrm>
            <a:off x="1813309" y="512462"/>
            <a:ext cx="8911687" cy="7478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4000" b="1" dirty="0" smtClean="0">
                <a:solidFill>
                  <a:schemeClr val="accent3">
                    <a:lumMod val="50000"/>
                  </a:schemeClr>
                </a:solidFill>
                <a:latin typeface="+mn-ea"/>
                <a:cs typeface="Kaiti TC" charset="-120"/>
              </a:rPr>
              <a:t>敘述統計資料</a:t>
            </a:r>
            <a:endParaRPr kumimoji="1" lang="zh-TW" altLang="en-US" sz="4000" b="1" dirty="0">
              <a:solidFill>
                <a:schemeClr val="accent3">
                  <a:lumMod val="50000"/>
                </a:schemeClr>
              </a:solidFill>
              <a:latin typeface="+mn-ea"/>
              <a:cs typeface="Kaiti TC" charset="-12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50E81-A353-1A44-984B-2E1D46EA9C1C}" type="slidenum">
              <a:rPr kumimoji="1" lang="zh-TW" altLang="en-US" smtClean="0"/>
              <a:t>3</a:t>
            </a:fld>
            <a:endParaRPr kumimoji="1" lang="zh-TW" altLang="en-US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8899474"/>
              </p:ext>
            </p:extLst>
          </p:nvPr>
        </p:nvGraphicFramePr>
        <p:xfrm>
          <a:off x="2137079" y="2421911"/>
          <a:ext cx="8712384" cy="22047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41205"/>
                <a:gridCol w="1384822"/>
                <a:gridCol w="1035890"/>
                <a:gridCol w="1079508"/>
                <a:gridCol w="1624712"/>
                <a:gridCol w="1101316"/>
                <a:gridCol w="1144931"/>
              </a:tblGrid>
              <a:tr h="190456"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200" u="none" strike="noStrike">
                          <a:effectLst/>
                        </a:rPr>
                        <a:t>　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charset="-12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zh-TW" altLang="en-US" sz="1200" u="none" strike="noStrike" dirty="0">
                          <a:effectLst/>
                        </a:rPr>
                        <a:t>二行程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 charset="-12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zh-TW" altLang="en-US" sz="1200" u="none" strike="noStrike">
                          <a:effectLst/>
                        </a:rPr>
                        <a:t>四行程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charset="-12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</a:tr>
              <a:tr h="269511"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800" u="none" strike="noStrike" dirty="0">
                          <a:effectLst/>
                        </a:rPr>
                        <a:t>縣市別</a:t>
                      </a:r>
                      <a:endParaRPr lang="zh-TW" altLang="en-US" sz="1800" b="1" i="0" u="none" strike="noStrike" dirty="0">
                        <a:solidFill>
                          <a:srgbClr val="333333"/>
                        </a:solidFill>
                        <a:effectLst/>
                        <a:latin typeface="Arial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800" u="none" strike="noStrike">
                          <a:effectLst/>
                        </a:rPr>
                        <a:t>應到檢數</a:t>
                      </a:r>
                      <a:endParaRPr lang="zh-TW" altLang="en-US" sz="1800" b="1" i="0" u="none" strike="noStrike">
                        <a:solidFill>
                          <a:srgbClr val="333333"/>
                        </a:solidFill>
                        <a:effectLst/>
                        <a:latin typeface="Arial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800" u="none" strike="noStrike">
                          <a:effectLst/>
                        </a:rPr>
                        <a:t>檢測數</a:t>
                      </a:r>
                      <a:endParaRPr lang="zh-TW" altLang="en-US" sz="1800" b="1" i="0" u="none" strike="noStrike">
                        <a:solidFill>
                          <a:srgbClr val="333333"/>
                        </a:solidFill>
                        <a:effectLst/>
                        <a:latin typeface="Arial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800" u="none" strike="noStrike" dirty="0">
                          <a:effectLst/>
                        </a:rPr>
                        <a:t>到檢率</a:t>
                      </a:r>
                      <a:endParaRPr lang="zh-TW" altLang="en-US" sz="1800" b="1" i="0" u="none" strike="noStrike" dirty="0">
                        <a:solidFill>
                          <a:srgbClr val="333333"/>
                        </a:solidFill>
                        <a:effectLst/>
                        <a:latin typeface="Arial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800" u="none" strike="noStrike">
                          <a:effectLst/>
                        </a:rPr>
                        <a:t>應到檢數</a:t>
                      </a:r>
                      <a:endParaRPr lang="zh-TW" altLang="en-US" sz="1800" b="1" i="0" u="none" strike="noStrike">
                        <a:solidFill>
                          <a:srgbClr val="333333"/>
                        </a:solidFill>
                        <a:effectLst/>
                        <a:latin typeface="Arial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800" u="none" strike="noStrike">
                          <a:effectLst/>
                        </a:rPr>
                        <a:t>檢測數</a:t>
                      </a:r>
                      <a:endParaRPr lang="zh-TW" altLang="en-US" sz="1800" b="1" i="0" u="none" strike="noStrike">
                        <a:solidFill>
                          <a:srgbClr val="333333"/>
                        </a:solidFill>
                        <a:effectLst/>
                        <a:latin typeface="Arial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800" u="none" strike="noStrike" dirty="0">
                          <a:effectLst/>
                        </a:rPr>
                        <a:t>到檢率</a:t>
                      </a:r>
                      <a:endParaRPr lang="zh-TW" altLang="en-US" sz="1800" b="1" i="0" u="none" strike="noStrike" dirty="0">
                        <a:solidFill>
                          <a:srgbClr val="333333"/>
                        </a:solidFill>
                        <a:effectLst/>
                        <a:latin typeface="Arial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69511"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800" u="none" strike="noStrike">
                          <a:effectLst/>
                        </a:rPr>
                        <a:t>臺北市</a:t>
                      </a:r>
                      <a:endParaRPr lang="zh-TW" altLang="en-US" sz="1800" b="0" i="0" u="none" strike="noStrike">
                        <a:solidFill>
                          <a:srgbClr val="333333"/>
                        </a:solidFill>
                        <a:effectLst/>
                        <a:latin typeface="Arial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u="none" strike="noStrike">
                          <a:effectLst/>
                        </a:rPr>
                        <a:t>16,632</a:t>
                      </a:r>
                      <a:endParaRPr lang="is-IS" sz="1800" b="0" i="0" u="none" strike="noStrike">
                        <a:solidFill>
                          <a:srgbClr val="333333"/>
                        </a:solidFill>
                        <a:effectLst/>
                        <a:latin typeface="Arial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u="none" strike="noStrike">
                          <a:effectLst/>
                        </a:rPr>
                        <a:t>5,051</a:t>
                      </a:r>
                      <a:endParaRPr lang="is-IS" sz="1800" b="0" i="0" u="none" strike="noStrike">
                        <a:solidFill>
                          <a:srgbClr val="333333"/>
                        </a:solidFill>
                        <a:effectLst/>
                        <a:latin typeface="Arial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800" u="none" strike="noStrike" dirty="0">
                          <a:effectLst/>
                        </a:rPr>
                        <a:t>30.37%</a:t>
                      </a:r>
                      <a:endParaRPr lang="mr-IN" sz="1800" b="0" i="0" u="none" strike="noStrike" dirty="0">
                        <a:solidFill>
                          <a:srgbClr val="333333"/>
                        </a:solidFill>
                        <a:effectLst/>
                        <a:latin typeface="Arial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u="none" strike="noStrike">
                          <a:effectLst/>
                        </a:rPr>
                        <a:t>80,373</a:t>
                      </a:r>
                      <a:endParaRPr lang="is-IS" sz="1800" b="0" i="0" u="none" strike="noStrike">
                        <a:solidFill>
                          <a:srgbClr val="333333"/>
                        </a:solidFill>
                        <a:effectLst/>
                        <a:latin typeface="Arial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u="none" strike="noStrike">
                          <a:effectLst/>
                        </a:rPr>
                        <a:t>38,634</a:t>
                      </a:r>
                      <a:endParaRPr lang="is-IS" sz="1800" b="0" i="0" u="none" strike="noStrike">
                        <a:solidFill>
                          <a:srgbClr val="333333"/>
                        </a:solidFill>
                        <a:effectLst/>
                        <a:latin typeface="Arial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800" u="none" strike="noStrike" dirty="0">
                          <a:effectLst/>
                        </a:rPr>
                        <a:t>48.07%</a:t>
                      </a:r>
                      <a:endParaRPr lang="mr-IN" sz="1800" b="0" i="0" u="none" strike="noStrike" dirty="0">
                        <a:solidFill>
                          <a:srgbClr val="333333"/>
                        </a:solidFill>
                        <a:effectLst/>
                        <a:latin typeface="Arial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69511"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800" u="none" strike="noStrike">
                          <a:effectLst/>
                        </a:rPr>
                        <a:t>新北市</a:t>
                      </a:r>
                      <a:endParaRPr lang="zh-TW" altLang="en-US" sz="1800" b="0" i="0" u="none" strike="noStrike">
                        <a:solidFill>
                          <a:srgbClr val="333333"/>
                        </a:solidFill>
                        <a:effectLst/>
                        <a:latin typeface="Arial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u="none" strike="noStrike">
                          <a:effectLst/>
                        </a:rPr>
                        <a:t>30,049</a:t>
                      </a:r>
                      <a:endParaRPr lang="is-IS" sz="1800" b="0" i="0" u="none" strike="noStrike">
                        <a:solidFill>
                          <a:srgbClr val="333333"/>
                        </a:solidFill>
                        <a:effectLst/>
                        <a:latin typeface="Arial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u="none" strike="noStrike">
                          <a:effectLst/>
                        </a:rPr>
                        <a:t>9,074</a:t>
                      </a:r>
                      <a:endParaRPr lang="is-IS" sz="1800" b="0" i="0" u="none" strike="noStrike">
                        <a:solidFill>
                          <a:srgbClr val="333333"/>
                        </a:solidFill>
                        <a:effectLst/>
                        <a:latin typeface="Arial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800" u="none" strike="noStrike">
                          <a:effectLst/>
                        </a:rPr>
                        <a:t>30.20%</a:t>
                      </a:r>
                      <a:endParaRPr lang="mr-IN" sz="1800" b="0" i="0" u="none" strike="noStrike">
                        <a:solidFill>
                          <a:srgbClr val="333333"/>
                        </a:solidFill>
                        <a:effectLst/>
                        <a:latin typeface="Arial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u="none" strike="noStrike">
                          <a:effectLst/>
                        </a:rPr>
                        <a:t>176,604</a:t>
                      </a:r>
                      <a:endParaRPr lang="is-IS" sz="1800" b="0" i="0" u="none" strike="noStrike">
                        <a:solidFill>
                          <a:srgbClr val="333333"/>
                        </a:solidFill>
                        <a:effectLst/>
                        <a:latin typeface="Arial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u="none" strike="noStrike">
                          <a:effectLst/>
                        </a:rPr>
                        <a:t>67,501</a:t>
                      </a:r>
                      <a:endParaRPr lang="is-IS" sz="1800" b="0" i="0" u="none" strike="noStrike">
                        <a:solidFill>
                          <a:srgbClr val="333333"/>
                        </a:solidFill>
                        <a:effectLst/>
                        <a:latin typeface="Arial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800" u="none" strike="noStrike">
                          <a:effectLst/>
                        </a:rPr>
                        <a:t>38.22%</a:t>
                      </a:r>
                      <a:endParaRPr lang="mr-IN" sz="1800" b="0" i="0" u="none" strike="noStrike">
                        <a:solidFill>
                          <a:srgbClr val="333333"/>
                        </a:solidFill>
                        <a:effectLst/>
                        <a:latin typeface="Arial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69511"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800" u="none" strike="noStrike">
                          <a:effectLst/>
                        </a:rPr>
                        <a:t>桃園市</a:t>
                      </a:r>
                      <a:endParaRPr lang="zh-TW" altLang="en-US" sz="1800" b="0" i="0" u="none" strike="noStrike">
                        <a:solidFill>
                          <a:srgbClr val="333333"/>
                        </a:solidFill>
                        <a:effectLst/>
                        <a:latin typeface="Arial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1800" u="none" strike="noStrike">
                          <a:effectLst/>
                        </a:rPr>
                        <a:t>16,384</a:t>
                      </a:r>
                      <a:endParaRPr lang="uk-UA" sz="1800" b="0" i="0" u="none" strike="noStrike">
                        <a:solidFill>
                          <a:srgbClr val="333333"/>
                        </a:solidFill>
                        <a:effectLst/>
                        <a:latin typeface="Arial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800" u="none" strike="noStrike">
                          <a:effectLst/>
                        </a:rPr>
                        <a:t>6,729</a:t>
                      </a:r>
                      <a:endParaRPr lang="fi-FI" sz="1800" b="0" i="0" u="none" strike="noStrike">
                        <a:solidFill>
                          <a:srgbClr val="333333"/>
                        </a:solidFill>
                        <a:effectLst/>
                        <a:latin typeface="Arial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800" u="none" strike="noStrike">
                          <a:effectLst/>
                        </a:rPr>
                        <a:t>41.07%</a:t>
                      </a:r>
                      <a:endParaRPr lang="mr-IN" sz="1800" b="0" i="0" u="none" strike="noStrike">
                        <a:solidFill>
                          <a:srgbClr val="333333"/>
                        </a:solidFill>
                        <a:effectLst/>
                        <a:latin typeface="Arial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800" u="none" strike="noStrike" dirty="0">
                          <a:effectLst/>
                        </a:rPr>
                        <a:t>82,860</a:t>
                      </a:r>
                      <a:endParaRPr lang="fi-FI" sz="1800" b="0" i="0" u="none" strike="noStrike" dirty="0">
                        <a:solidFill>
                          <a:srgbClr val="333333"/>
                        </a:solidFill>
                        <a:effectLst/>
                        <a:latin typeface="Arial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800" u="none" strike="noStrike" dirty="0">
                          <a:effectLst/>
                        </a:rPr>
                        <a:t>51,689</a:t>
                      </a:r>
                      <a:endParaRPr lang="cs-CZ" sz="1800" b="0" i="0" u="none" strike="noStrike" dirty="0">
                        <a:solidFill>
                          <a:srgbClr val="333333"/>
                        </a:solidFill>
                        <a:effectLst/>
                        <a:latin typeface="Arial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800" u="none" strike="noStrike">
                          <a:effectLst/>
                        </a:rPr>
                        <a:t>62.38%</a:t>
                      </a:r>
                      <a:endParaRPr lang="mr-IN" sz="1800" b="0" i="0" u="none" strike="noStrike">
                        <a:solidFill>
                          <a:srgbClr val="333333"/>
                        </a:solidFill>
                        <a:effectLst/>
                        <a:latin typeface="Arial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69511"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800" u="none" strike="noStrike">
                          <a:effectLst/>
                        </a:rPr>
                        <a:t>臺中市</a:t>
                      </a:r>
                      <a:endParaRPr lang="zh-TW" altLang="en-US" sz="1800" b="0" i="0" u="none" strike="noStrike">
                        <a:solidFill>
                          <a:srgbClr val="333333"/>
                        </a:solidFill>
                        <a:effectLst/>
                        <a:latin typeface="Arial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1800" u="none" strike="noStrike">
                          <a:effectLst/>
                        </a:rPr>
                        <a:t>30,159</a:t>
                      </a:r>
                      <a:endParaRPr lang="uk-UA" sz="1800" b="0" i="0" u="none" strike="noStrike">
                        <a:solidFill>
                          <a:srgbClr val="333333"/>
                        </a:solidFill>
                        <a:effectLst/>
                        <a:latin typeface="Arial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800" u="none" strike="noStrike">
                          <a:effectLst/>
                        </a:rPr>
                        <a:t>13,502</a:t>
                      </a:r>
                      <a:endParaRPr lang="fi-FI" sz="1800" b="0" i="0" u="none" strike="noStrike">
                        <a:solidFill>
                          <a:srgbClr val="333333"/>
                        </a:solidFill>
                        <a:effectLst/>
                        <a:latin typeface="Arial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800" u="none" strike="noStrike">
                          <a:effectLst/>
                        </a:rPr>
                        <a:t>44.77%</a:t>
                      </a:r>
                      <a:endParaRPr lang="mr-IN" sz="1800" b="0" i="0" u="none" strike="noStrike">
                        <a:solidFill>
                          <a:srgbClr val="333333"/>
                        </a:solidFill>
                        <a:effectLst/>
                        <a:latin typeface="Arial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u="none" strike="noStrike">
                          <a:effectLst/>
                        </a:rPr>
                        <a:t>132,501</a:t>
                      </a:r>
                      <a:endParaRPr lang="is-IS" sz="1800" b="0" i="0" u="none" strike="noStrike">
                        <a:solidFill>
                          <a:srgbClr val="333333"/>
                        </a:solidFill>
                        <a:effectLst/>
                        <a:latin typeface="Arial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800" u="none" strike="noStrike">
                          <a:effectLst/>
                        </a:rPr>
                        <a:t>82,376</a:t>
                      </a:r>
                      <a:endParaRPr lang="fi-FI" sz="1800" b="0" i="0" u="none" strike="noStrike">
                        <a:solidFill>
                          <a:srgbClr val="333333"/>
                        </a:solidFill>
                        <a:effectLst/>
                        <a:latin typeface="Arial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800" u="none" strike="noStrike">
                          <a:effectLst/>
                        </a:rPr>
                        <a:t>62.17%</a:t>
                      </a:r>
                      <a:endParaRPr lang="mr-IN" sz="1800" b="0" i="0" u="none" strike="noStrike">
                        <a:solidFill>
                          <a:srgbClr val="333333"/>
                        </a:solidFill>
                        <a:effectLst/>
                        <a:latin typeface="Arial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69511"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800" u="none" strike="noStrike">
                          <a:effectLst/>
                        </a:rPr>
                        <a:t>臺南市</a:t>
                      </a:r>
                      <a:endParaRPr lang="zh-TW" altLang="en-US" sz="1800" b="0" i="0" u="none" strike="noStrike">
                        <a:solidFill>
                          <a:srgbClr val="333333"/>
                        </a:solidFill>
                        <a:effectLst/>
                        <a:latin typeface="Arial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u="none" strike="noStrike">
                          <a:effectLst/>
                        </a:rPr>
                        <a:t>33,471</a:t>
                      </a:r>
                      <a:endParaRPr lang="is-IS" sz="1800" b="0" i="0" u="none" strike="noStrike">
                        <a:solidFill>
                          <a:srgbClr val="333333"/>
                        </a:solidFill>
                        <a:effectLst/>
                        <a:latin typeface="Arial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u="none" strike="noStrike">
                          <a:effectLst/>
                        </a:rPr>
                        <a:t>13,249</a:t>
                      </a:r>
                      <a:endParaRPr lang="is-IS" sz="1800" b="0" i="0" u="none" strike="noStrike">
                        <a:solidFill>
                          <a:srgbClr val="333333"/>
                        </a:solidFill>
                        <a:effectLst/>
                        <a:latin typeface="Arial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800" u="none" strike="noStrike">
                          <a:effectLst/>
                        </a:rPr>
                        <a:t>39.58%</a:t>
                      </a:r>
                      <a:endParaRPr lang="mr-IN" sz="1800" b="0" i="0" u="none" strike="noStrike">
                        <a:solidFill>
                          <a:srgbClr val="333333"/>
                        </a:solidFill>
                        <a:effectLst/>
                        <a:latin typeface="Arial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800" u="none" strike="noStrike">
                          <a:effectLst/>
                        </a:rPr>
                        <a:t>98,114</a:t>
                      </a:r>
                      <a:endParaRPr lang="cs-CZ" sz="1800" b="0" i="0" u="none" strike="noStrike">
                        <a:solidFill>
                          <a:srgbClr val="333333"/>
                        </a:solidFill>
                        <a:effectLst/>
                        <a:latin typeface="Arial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800" u="none" strike="noStrike">
                          <a:effectLst/>
                        </a:rPr>
                        <a:t>49,496</a:t>
                      </a:r>
                      <a:endParaRPr lang="cs-CZ" sz="1800" b="0" i="0" u="none" strike="noStrike">
                        <a:solidFill>
                          <a:srgbClr val="333333"/>
                        </a:solidFill>
                        <a:effectLst/>
                        <a:latin typeface="Arial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800" u="none" strike="noStrike" dirty="0">
                          <a:effectLst/>
                        </a:rPr>
                        <a:t>50.45%</a:t>
                      </a:r>
                      <a:endParaRPr lang="mr-IN" sz="1800" b="0" i="0" u="none" strike="noStrike" dirty="0">
                        <a:solidFill>
                          <a:srgbClr val="333333"/>
                        </a:solidFill>
                        <a:effectLst/>
                        <a:latin typeface="Arial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69511"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800" u="none" strike="noStrike">
                          <a:effectLst/>
                        </a:rPr>
                        <a:t>高雄市</a:t>
                      </a:r>
                      <a:endParaRPr lang="zh-TW" altLang="en-US" sz="1800" b="0" i="0" u="none" strike="noStrike">
                        <a:solidFill>
                          <a:srgbClr val="333333"/>
                        </a:solidFill>
                        <a:effectLst/>
                        <a:latin typeface="Arial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u="none" strike="noStrike">
                          <a:effectLst/>
                        </a:rPr>
                        <a:t>51,668</a:t>
                      </a:r>
                      <a:endParaRPr lang="is-IS" sz="1800" b="0" i="0" u="none" strike="noStrike">
                        <a:solidFill>
                          <a:srgbClr val="333333"/>
                        </a:solidFill>
                        <a:effectLst/>
                        <a:latin typeface="Arial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800" u="none" strike="noStrike" dirty="0">
                          <a:effectLst/>
                        </a:rPr>
                        <a:t>16,133</a:t>
                      </a:r>
                      <a:endParaRPr lang="it-IT" sz="1800" b="0" i="0" u="none" strike="noStrike" dirty="0">
                        <a:solidFill>
                          <a:srgbClr val="333333"/>
                        </a:solidFill>
                        <a:effectLst/>
                        <a:latin typeface="Arial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800" u="none" strike="noStrike" dirty="0">
                          <a:effectLst/>
                        </a:rPr>
                        <a:t>31.22%</a:t>
                      </a:r>
                      <a:endParaRPr lang="mr-IN" sz="1800" b="0" i="0" u="none" strike="noStrike" dirty="0">
                        <a:solidFill>
                          <a:srgbClr val="333333"/>
                        </a:solidFill>
                        <a:effectLst/>
                        <a:latin typeface="Arial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800" u="none" strike="noStrike" dirty="0">
                          <a:effectLst/>
                        </a:rPr>
                        <a:t>151,916</a:t>
                      </a:r>
                      <a:endParaRPr lang="fi-FI" sz="1800" b="0" i="0" u="none" strike="noStrike" dirty="0">
                        <a:solidFill>
                          <a:srgbClr val="333333"/>
                        </a:solidFill>
                        <a:effectLst/>
                        <a:latin typeface="Arial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800" u="none" strike="noStrike" dirty="0">
                          <a:effectLst/>
                        </a:rPr>
                        <a:t>59,579</a:t>
                      </a:r>
                      <a:endParaRPr lang="fi-FI" sz="1800" b="0" i="0" u="none" strike="noStrike" dirty="0">
                        <a:solidFill>
                          <a:srgbClr val="333333"/>
                        </a:solidFill>
                        <a:effectLst/>
                        <a:latin typeface="Arial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800" u="none" strike="noStrike" dirty="0">
                          <a:effectLst/>
                        </a:rPr>
                        <a:t>39.22%</a:t>
                      </a:r>
                      <a:endParaRPr lang="mr-IN" sz="1800" b="0" i="0" u="none" strike="noStrike" dirty="0">
                        <a:solidFill>
                          <a:srgbClr val="333333"/>
                        </a:solidFill>
                        <a:effectLst/>
                        <a:latin typeface="Arial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6" name="矩形 5"/>
          <p:cNvSpPr/>
          <p:nvPr/>
        </p:nvSpPr>
        <p:spPr>
          <a:xfrm>
            <a:off x="5676717" y="6410199"/>
            <a:ext cx="107951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200" dirty="0" smtClean="0"/>
              <a:t>檢驗資料來源：</a:t>
            </a:r>
            <a:r>
              <a:rPr lang="zh-TW" altLang="en-US" sz="1200" dirty="0" smtClean="0">
                <a:hlinkClick r:id="rId2"/>
              </a:rPr>
              <a:t>http</a:t>
            </a:r>
            <a:r>
              <a:rPr lang="zh-TW" altLang="en-US" sz="1200" dirty="0">
                <a:hlinkClick r:id="rId2"/>
              </a:rPr>
              <a:t>://www.motorim.org.tw/Report/year_Cycle_list.aspx?Year=2016/02</a:t>
            </a:r>
            <a:endParaRPr lang="zh-TW" altLang="en-US" sz="1200" dirty="0"/>
          </a:p>
        </p:txBody>
      </p:sp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7256245"/>
              </p:ext>
            </p:extLst>
          </p:nvPr>
        </p:nvGraphicFramePr>
        <p:xfrm>
          <a:off x="2137079" y="4761627"/>
          <a:ext cx="8712384" cy="1513576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2654484"/>
                <a:gridCol w="1672920"/>
                <a:gridCol w="2276780"/>
                <a:gridCol w="2108200"/>
              </a:tblGrid>
              <a:tr h="590083">
                <a:tc>
                  <a:txBody>
                    <a:bodyPr/>
                    <a:lstStyle/>
                    <a:p>
                      <a:endParaRPr lang="zh-TW" altLang="en-US" sz="18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800" dirty="0" smtClean="0"/>
                        <a:t>         </a:t>
                      </a:r>
                      <a:endParaRPr lang="en-US" altLang="zh-TW" sz="1800" dirty="0" smtClean="0"/>
                    </a:p>
                    <a:p>
                      <a:r>
                        <a:rPr lang="zh-TW" altLang="en-US" sz="1800" dirty="0" smtClean="0"/>
                        <a:t>     二行程機車</a:t>
                      </a:r>
                      <a:endParaRPr lang="zh-TW" altLang="en-US" sz="18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800" dirty="0" smtClean="0"/>
                        <a:t>        </a:t>
                      </a:r>
                      <a:endParaRPr lang="en-US" altLang="zh-TW" sz="1800" dirty="0" smtClean="0"/>
                    </a:p>
                    <a:p>
                      <a:r>
                        <a:rPr lang="zh-TW" altLang="en-US" sz="1800" dirty="0" smtClean="0"/>
                        <a:t>     四行程機車</a:t>
                      </a:r>
                      <a:endParaRPr lang="zh-TW" altLang="en-US" sz="18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altLang="zh-TW" sz="1800" dirty="0" smtClean="0"/>
                    </a:p>
                    <a:p>
                      <a:pPr algn="ctr"/>
                      <a:r>
                        <a:rPr lang="zh-TW" altLang="en-US" sz="1800" dirty="0" smtClean="0"/>
                        <a:t>機車整體總量</a:t>
                      </a:r>
                      <a:endParaRPr lang="en-US" altLang="zh-TW" sz="1800" dirty="0" smtClean="0">
                        <a:latin typeface="+mn-ea"/>
                        <a:ea typeface="+mn-ea"/>
                      </a:endParaRPr>
                    </a:p>
                  </a:txBody>
                  <a:tcPr/>
                </a:tc>
              </a:tr>
              <a:tr h="336931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dirty="0" smtClean="0"/>
                        <a:t>數量（萬輛）</a:t>
                      </a:r>
                      <a:endParaRPr lang="zh-TW" altLang="en-US" sz="18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 smtClean="0"/>
                        <a:t>165</a:t>
                      </a:r>
                      <a:endParaRPr lang="zh-TW" altLang="en-US" sz="18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 smtClean="0"/>
                        <a:t>1201</a:t>
                      </a:r>
                      <a:endParaRPr lang="zh-TW" altLang="en-US" sz="18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 smtClean="0"/>
                        <a:t>1366</a:t>
                      </a:r>
                      <a:endParaRPr lang="zh-TW" altLang="en-US" sz="18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</a:tr>
              <a:tr h="50773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 smtClean="0"/>
                        <a:t>Pm2.5</a:t>
                      </a:r>
                      <a:r>
                        <a:rPr lang="zh-TW" altLang="en-US" sz="1800" dirty="0" smtClean="0"/>
                        <a:t>空汙佔比</a:t>
                      </a:r>
                      <a:endParaRPr lang="zh-TW" altLang="en-US" sz="18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 smtClean="0"/>
                        <a:t>4</a:t>
                      </a:r>
                      <a:r>
                        <a:rPr lang="zh-TW" altLang="en-US" sz="1800" dirty="0" smtClean="0"/>
                        <a:t>％</a:t>
                      </a:r>
                      <a:endParaRPr lang="zh-TW" altLang="en-US" sz="18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 smtClean="0"/>
                        <a:t>   5</a:t>
                      </a:r>
                      <a:r>
                        <a:rPr lang="zh-TW" altLang="en-US" sz="1800" dirty="0" smtClean="0"/>
                        <a:t>％</a:t>
                      </a:r>
                      <a:endParaRPr lang="zh-TW" altLang="en-US" sz="18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 smtClean="0"/>
                        <a:t>9</a:t>
                      </a:r>
                      <a:r>
                        <a:rPr lang="zh-TW" altLang="en-US" sz="1800" dirty="0" smtClean="0"/>
                        <a:t>％</a:t>
                      </a:r>
                      <a:endParaRPr lang="zh-TW" altLang="en-US" sz="18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95896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40870" y="624110"/>
            <a:ext cx="4774230" cy="671290"/>
          </a:xfrm>
        </p:spPr>
        <p:txBody>
          <a:bodyPr>
            <a:noAutofit/>
          </a:bodyPr>
          <a:lstStyle/>
          <a:p>
            <a:r>
              <a:rPr kumimoji="1" lang="zh-TW" altLang="en-US" b="1" dirty="0" smtClean="0">
                <a:solidFill>
                  <a:schemeClr val="accent3">
                    <a:lumMod val="50000"/>
                  </a:schemeClr>
                </a:solidFill>
                <a:latin typeface="+mn-ea"/>
                <a:ea typeface="+mn-ea"/>
                <a:cs typeface="Kaiti TC" charset="-120"/>
              </a:rPr>
              <a:t>解決方法：全民來監督</a:t>
            </a:r>
            <a:endParaRPr kumimoji="1" lang="zh-TW" altLang="en-US" b="1" dirty="0">
              <a:solidFill>
                <a:schemeClr val="accent3">
                  <a:lumMod val="50000"/>
                </a:schemeClr>
              </a:solidFill>
              <a:latin typeface="+mn-ea"/>
              <a:ea typeface="+mn-ea"/>
              <a:cs typeface="Kaiti TC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318726" y="1713817"/>
            <a:ext cx="10515600" cy="4351338"/>
          </a:xfrm>
        </p:spPr>
        <p:txBody>
          <a:bodyPr>
            <a:normAutofit/>
          </a:bodyPr>
          <a:lstStyle/>
          <a:p>
            <a:r>
              <a:rPr kumimoji="1" lang="zh-TW" altLang="en-US" sz="2800" b="1" dirty="0">
                <a:solidFill>
                  <a:schemeClr val="tx1"/>
                </a:solidFill>
                <a:latin typeface="+mn-ea"/>
                <a:cs typeface="Kaiti TC" charset="-120"/>
              </a:rPr>
              <a:t>現行的</a:t>
            </a:r>
            <a:r>
              <a:rPr kumimoji="1" lang="zh-TW" altLang="en-US" sz="2800" b="1" dirty="0" smtClean="0">
                <a:solidFill>
                  <a:schemeClr val="tx1"/>
                </a:solidFill>
                <a:latin typeface="+mn-ea"/>
                <a:cs typeface="Kaiti TC" charset="-120"/>
              </a:rPr>
              <a:t>方法</a:t>
            </a:r>
            <a:endParaRPr kumimoji="1" lang="en-US" altLang="zh-TW" sz="2800" b="1" dirty="0">
              <a:solidFill>
                <a:schemeClr val="tx1"/>
              </a:solidFill>
              <a:latin typeface="+mn-ea"/>
              <a:cs typeface="Kaiti TC" charset="-120"/>
            </a:endParaRPr>
          </a:p>
          <a:p>
            <a:pPr lvl="1"/>
            <a:r>
              <a:rPr kumimoji="1" lang="zh-TW" altLang="en-US" sz="2600" dirty="0" smtClean="0">
                <a:solidFill>
                  <a:schemeClr val="tx1"/>
                </a:solidFill>
                <a:latin typeface="+mn-ea"/>
                <a:cs typeface="Kaiti TC" charset="-120"/>
              </a:rPr>
              <a:t>檢驗人拍照後，</a:t>
            </a:r>
            <a:r>
              <a:rPr lang="zh-TW" altLang="en-US" sz="2800" b="1" dirty="0"/>
              <a:t>書面、網路或電子</a:t>
            </a:r>
            <a:r>
              <a:rPr lang="zh-TW" altLang="en-US" sz="2800" b="1" dirty="0" smtClean="0"/>
              <a:t>郵件</a:t>
            </a:r>
            <a:r>
              <a:rPr kumimoji="1" lang="zh-TW" altLang="en-US" sz="2600" dirty="0" smtClean="0">
                <a:solidFill>
                  <a:schemeClr val="tx1"/>
                </a:solidFill>
                <a:latin typeface="+mn-ea"/>
                <a:cs typeface="Kaiti TC" charset="-120"/>
              </a:rPr>
              <a:t>至政府</a:t>
            </a:r>
            <a:endParaRPr kumimoji="1" lang="en-US" altLang="zh-TW" sz="2600" dirty="0" smtClean="0">
              <a:solidFill>
                <a:schemeClr val="tx1"/>
              </a:solidFill>
              <a:latin typeface="+mn-ea"/>
              <a:cs typeface="Kaiti TC" charset="-120"/>
            </a:endParaRPr>
          </a:p>
          <a:p>
            <a:pPr lvl="1"/>
            <a:endParaRPr kumimoji="1" lang="en-US" altLang="zh-TW" sz="2600" dirty="0" smtClean="0">
              <a:solidFill>
                <a:schemeClr val="tx1"/>
              </a:solidFill>
              <a:latin typeface="+mn-ea"/>
              <a:cs typeface="Kaiti TC" charset="-120"/>
            </a:endParaRPr>
          </a:p>
          <a:p>
            <a:r>
              <a:rPr kumimoji="1" lang="zh-TW" altLang="en-US" sz="2800" b="1" dirty="0" smtClean="0">
                <a:solidFill>
                  <a:schemeClr val="tx1"/>
                </a:solidFill>
                <a:latin typeface="+mn-ea"/>
                <a:cs typeface="Kaiti TC" charset="-120"/>
              </a:rPr>
              <a:t>數位化系統，改進檢驗的效率！</a:t>
            </a:r>
            <a:endParaRPr kumimoji="1" lang="en-US" altLang="zh-TW" sz="2800" b="1" dirty="0" smtClean="0">
              <a:solidFill>
                <a:schemeClr val="tx1"/>
              </a:solidFill>
              <a:latin typeface="+mn-ea"/>
              <a:cs typeface="Kaiti TC" charset="-120"/>
            </a:endParaRPr>
          </a:p>
          <a:p>
            <a:endParaRPr kumimoji="1" lang="en-US" altLang="zh-TW" sz="2800" dirty="0">
              <a:solidFill>
                <a:schemeClr val="accent1">
                  <a:lumMod val="60000"/>
                  <a:lumOff val="40000"/>
                </a:schemeClr>
              </a:solidFill>
              <a:latin typeface="Kaiti TC" charset="-120"/>
              <a:ea typeface="Kaiti TC" charset="-120"/>
              <a:cs typeface="Kaiti TC" charset="-120"/>
            </a:endParaRPr>
          </a:p>
          <a:p>
            <a:endParaRPr kumimoji="1" lang="en-US" altLang="zh-TW" sz="2800" dirty="0" smtClean="0">
              <a:solidFill>
                <a:schemeClr val="accent1">
                  <a:lumMod val="60000"/>
                  <a:lumOff val="40000"/>
                </a:schemeClr>
              </a:solidFill>
              <a:latin typeface="Kaiti TC" charset="-120"/>
              <a:ea typeface="Kaiti TC" charset="-120"/>
              <a:cs typeface="Kaiti TC" charset="-120"/>
            </a:endParaRPr>
          </a:p>
          <a:p>
            <a:endParaRPr kumimoji="1" lang="en-US" altLang="zh-TW" sz="2800" dirty="0">
              <a:solidFill>
                <a:schemeClr val="accent1">
                  <a:lumMod val="60000"/>
                  <a:lumOff val="40000"/>
                </a:schemeClr>
              </a:solidFill>
              <a:latin typeface="Kaiti TC" charset="-120"/>
              <a:ea typeface="Kaiti TC" charset="-120"/>
              <a:cs typeface="Kaiti TC" charset="-120"/>
            </a:endParaRPr>
          </a:p>
          <a:p>
            <a:endParaRPr kumimoji="1" lang="en-US" altLang="zh-TW" sz="2800" dirty="0" smtClean="0">
              <a:solidFill>
                <a:schemeClr val="accent1">
                  <a:lumMod val="60000"/>
                  <a:lumOff val="40000"/>
                </a:schemeClr>
              </a:solidFill>
              <a:latin typeface="Kaiti TC" charset="-120"/>
              <a:ea typeface="Kaiti TC" charset="-120"/>
              <a:cs typeface="Kaiti TC" charset="-120"/>
            </a:endParaRPr>
          </a:p>
          <a:p>
            <a:endParaRPr kumimoji="1" lang="en-US" altLang="zh-TW" sz="2800" dirty="0" smtClean="0">
              <a:solidFill>
                <a:schemeClr val="accent1">
                  <a:lumMod val="60000"/>
                  <a:lumOff val="40000"/>
                </a:schemeClr>
              </a:solidFill>
              <a:latin typeface="Kaiti TC" charset="-120"/>
              <a:ea typeface="Kaiti TC" charset="-120"/>
              <a:cs typeface="Kaiti TC" charset="-120"/>
            </a:endParaRPr>
          </a:p>
          <a:p>
            <a:endParaRPr kumimoji="1" lang="en-US" altLang="zh-TW" sz="2800" dirty="0">
              <a:solidFill>
                <a:schemeClr val="accent1">
                  <a:lumMod val="60000"/>
                  <a:lumOff val="40000"/>
                </a:schemeClr>
              </a:solidFill>
              <a:latin typeface="Kaiti TC" charset="-120"/>
              <a:ea typeface="Kaiti TC" charset="-120"/>
              <a:cs typeface="Kaiti TC" charset="-120"/>
            </a:endParaRPr>
          </a:p>
        </p:txBody>
      </p:sp>
      <p:grpSp>
        <p:nvGrpSpPr>
          <p:cNvPr id="13" name="群組 12"/>
          <p:cNvGrpSpPr/>
          <p:nvPr/>
        </p:nvGrpSpPr>
        <p:grpSpPr>
          <a:xfrm>
            <a:off x="2152891" y="3719708"/>
            <a:ext cx="7874822" cy="2449690"/>
            <a:chOff x="1712319" y="2273061"/>
            <a:chExt cx="8243196" cy="2488972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65364" y="2656651"/>
              <a:ext cx="1465515" cy="1465515"/>
            </a:xfrm>
            <a:prstGeom prst="rect">
              <a:avLst/>
            </a:prstGeom>
          </p:spPr>
        </p:pic>
        <p:pic>
          <p:nvPicPr>
            <p:cNvPr id="4" name="圖片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27304" y="2723275"/>
              <a:ext cx="1332266" cy="1332265"/>
            </a:xfrm>
            <a:prstGeom prst="rect">
              <a:avLst/>
            </a:prstGeom>
          </p:spPr>
        </p:pic>
        <p:pic>
          <p:nvPicPr>
            <p:cNvPr id="8" name="圖片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48500" y="2273061"/>
              <a:ext cx="2107015" cy="2107015"/>
            </a:xfrm>
            <a:prstGeom prst="rect">
              <a:avLst/>
            </a:prstGeom>
          </p:spPr>
        </p:pic>
        <p:sp>
          <p:nvSpPr>
            <p:cNvPr id="9" name="文字方塊 8"/>
            <p:cNvSpPr txBox="1"/>
            <p:nvPr/>
          </p:nvSpPr>
          <p:spPr>
            <a:xfrm>
              <a:off x="1762849" y="4226645"/>
              <a:ext cx="126188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z="2800" b="1" dirty="0" smtClean="0">
                  <a:solidFill>
                    <a:schemeClr val="accent3"/>
                  </a:solidFill>
                </a:rPr>
                <a:t>檢驗站</a:t>
              </a:r>
              <a:endParaRPr kumimoji="1" lang="zh-TW" altLang="en-US" sz="2800" b="1" dirty="0">
                <a:solidFill>
                  <a:schemeClr val="accent3"/>
                </a:solidFill>
              </a:endParaRPr>
            </a:p>
          </p:txBody>
        </p:sp>
        <p:sp>
          <p:nvSpPr>
            <p:cNvPr id="10" name="文字方塊 9"/>
            <p:cNvSpPr txBox="1"/>
            <p:nvPr/>
          </p:nvSpPr>
          <p:spPr>
            <a:xfrm>
              <a:off x="3796983" y="4190520"/>
              <a:ext cx="126188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z="2800" b="1" dirty="0" smtClean="0">
                  <a:solidFill>
                    <a:schemeClr val="accent3"/>
                  </a:solidFill>
                </a:rPr>
                <a:t>烏賊車</a:t>
              </a:r>
              <a:endParaRPr kumimoji="1" lang="zh-TW" altLang="en-US" sz="2800" b="1" dirty="0">
                <a:solidFill>
                  <a:schemeClr val="accent3"/>
                </a:solidFill>
              </a:endParaRPr>
            </a:p>
          </p:txBody>
        </p:sp>
        <p:sp>
          <p:nvSpPr>
            <p:cNvPr id="11" name="文字方塊 10"/>
            <p:cNvSpPr txBox="1"/>
            <p:nvPr/>
          </p:nvSpPr>
          <p:spPr>
            <a:xfrm>
              <a:off x="5955115" y="4226645"/>
              <a:ext cx="126188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z="2800" b="1" dirty="0" smtClean="0">
                  <a:solidFill>
                    <a:schemeClr val="accent3"/>
                  </a:solidFill>
                </a:rPr>
                <a:t>檢舉人</a:t>
              </a:r>
              <a:endParaRPr kumimoji="1" lang="zh-TW" altLang="en-US" sz="2800" b="1" dirty="0">
                <a:solidFill>
                  <a:schemeClr val="accent3"/>
                </a:solidFill>
              </a:endParaRPr>
            </a:p>
          </p:txBody>
        </p:sp>
        <p:sp>
          <p:nvSpPr>
            <p:cNvPr id="12" name="文字方塊 11"/>
            <p:cNvSpPr txBox="1"/>
            <p:nvPr/>
          </p:nvSpPr>
          <p:spPr>
            <a:xfrm>
              <a:off x="8450602" y="4238813"/>
              <a:ext cx="90281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z="2800" b="1" dirty="0" smtClean="0">
                  <a:solidFill>
                    <a:schemeClr val="accent3"/>
                  </a:solidFill>
                </a:rPr>
                <a:t>政府</a:t>
              </a:r>
              <a:endParaRPr kumimoji="1" lang="zh-TW" altLang="en-US" sz="2800" b="1" dirty="0">
                <a:solidFill>
                  <a:schemeClr val="accent3"/>
                </a:solidFill>
              </a:endParaRPr>
            </a:p>
          </p:txBody>
        </p:sp>
        <p:pic>
          <p:nvPicPr>
            <p:cNvPr id="6" name="圖片 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12319" y="2656651"/>
              <a:ext cx="1288754" cy="1288754"/>
            </a:xfrm>
            <a:prstGeom prst="rect">
              <a:avLst/>
            </a:prstGeom>
          </p:spPr>
        </p:pic>
      </p:grp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50E81-A353-1A44-984B-2E1D46EA9C1C}" type="slidenum">
              <a:rPr kumimoji="1" lang="zh-TW" altLang="en-US" smtClean="0"/>
              <a:t>4</a:t>
            </a:fld>
            <a:endParaRPr kumimoji="1" lang="zh-TW" altLang="en-US"/>
          </a:p>
        </p:txBody>
      </p:sp>
      <p:sp>
        <p:nvSpPr>
          <p:cNvPr id="14" name="矩形 13"/>
          <p:cNvSpPr/>
          <p:nvPr/>
        </p:nvSpPr>
        <p:spPr>
          <a:xfrm>
            <a:off x="6400708" y="6377603"/>
            <a:ext cx="55290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 smtClean="0"/>
              <a:t>資料來源：</a:t>
            </a:r>
            <a:r>
              <a:rPr lang="zh-TW" altLang="en-US" dirty="0" smtClean="0">
                <a:hlinkClick r:id="rId6"/>
              </a:rPr>
              <a:t>https</a:t>
            </a:r>
            <a:r>
              <a:rPr lang="zh-TW" altLang="en-US" dirty="0">
                <a:hlinkClick r:id="rId6"/>
              </a:rPr>
              <a:t>://polcar.epa.gov.tw/index.aspx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99932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58311" y="787782"/>
            <a:ext cx="4540890" cy="887639"/>
          </a:xfrm>
        </p:spPr>
        <p:txBody>
          <a:bodyPr>
            <a:normAutofit/>
          </a:bodyPr>
          <a:lstStyle/>
          <a:p>
            <a:r>
              <a:rPr kumimoji="1" lang="zh-TW" altLang="en-US" sz="4400" b="1" dirty="0" smtClean="0">
                <a:solidFill>
                  <a:schemeClr val="accent3">
                    <a:lumMod val="50000"/>
                  </a:schemeClr>
                </a:solidFill>
                <a:latin typeface="+mn-ea"/>
                <a:ea typeface="+mn-ea"/>
                <a:cs typeface="Kaiti TC" charset="-120"/>
              </a:rPr>
              <a:t>計畫</a:t>
            </a:r>
            <a:r>
              <a:rPr kumimoji="1" lang="en-US" altLang="zh-TW" sz="4400" b="1" dirty="0" smtClean="0">
                <a:solidFill>
                  <a:schemeClr val="accent3">
                    <a:lumMod val="50000"/>
                  </a:schemeClr>
                </a:solidFill>
                <a:latin typeface="+mn-ea"/>
                <a:ea typeface="+mn-ea"/>
                <a:cs typeface="Kaiti TC" charset="-120"/>
              </a:rPr>
              <a:t>-</a:t>
            </a:r>
            <a:r>
              <a:rPr kumimoji="1" lang="zh-TW" altLang="en-US" sz="4400" b="1" dirty="0" smtClean="0">
                <a:solidFill>
                  <a:schemeClr val="accent3">
                    <a:lumMod val="50000"/>
                  </a:schemeClr>
                </a:solidFill>
                <a:latin typeface="+mn-ea"/>
                <a:ea typeface="+mn-ea"/>
                <a:cs typeface="Kaiti TC" charset="-120"/>
              </a:rPr>
              <a:t> 分為三階段</a:t>
            </a:r>
            <a:endParaRPr kumimoji="1" lang="zh-TW" altLang="en-US" sz="4400" b="1" dirty="0">
              <a:solidFill>
                <a:schemeClr val="accent3">
                  <a:lumMod val="50000"/>
                </a:schemeClr>
              </a:solidFill>
              <a:latin typeface="+mn-ea"/>
              <a:ea typeface="+mn-ea"/>
              <a:cs typeface="Kaiti TC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676400" y="1675421"/>
            <a:ext cx="10515600" cy="3391094"/>
          </a:xfrm>
        </p:spPr>
        <p:txBody>
          <a:bodyPr>
            <a:noAutofit/>
          </a:bodyPr>
          <a:lstStyle/>
          <a:p>
            <a:pPr marL="514350" indent="-514350">
              <a:buFont typeface="+mj-lt"/>
              <a:buAutoNum type="arabicPeriod"/>
            </a:pPr>
            <a:endParaRPr kumimoji="1" lang="en-US" altLang="zh-TW" sz="3800" dirty="0" smtClean="0">
              <a:latin typeface="+mn-ea"/>
              <a:cs typeface="Kaiti TC" charset="-120"/>
            </a:endParaRPr>
          </a:p>
          <a:p>
            <a:pPr marL="514350" indent="-514350">
              <a:buFont typeface="+mj-lt"/>
              <a:buAutoNum type="arabicPeriod"/>
            </a:pPr>
            <a:r>
              <a:rPr kumimoji="1" lang="zh-TW" altLang="en-US" sz="3800" b="1" dirty="0" smtClean="0">
                <a:latin typeface="+mn-ea"/>
                <a:cs typeface="Kaiti TC" charset="-120"/>
              </a:rPr>
              <a:t>建立數位化平台：提高溝通效率</a:t>
            </a:r>
            <a:endParaRPr kumimoji="1" lang="en-US" altLang="zh-TW" sz="3800" dirty="0" smtClean="0">
              <a:latin typeface="+mn-ea"/>
              <a:cs typeface="Kaiti TC" charset="-120"/>
            </a:endParaRPr>
          </a:p>
          <a:p>
            <a:pPr marL="514350" indent="-514350">
              <a:buFont typeface="+mj-lt"/>
              <a:buAutoNum type="arabicPeriod"/>
            </a:pPr>
            <a:r>
              <a:rPr kumimoji="1" lang="zh-TW" altLang="en-US" sz="3800" b="1" dirty="0" smtClean="0">
                <a:latin typeface="+mn-ea"/>
                <a:cs typeface="Kaiti TC" charset="-120"/>
              </a:rPr>
              <a:t>民眾參與辨別烏賊車：資源配置效率化</a:t>
            </a:r>
            <a:endParaRPr kumimoji="1" lang="en-US" altLang="zh-TW" sz="3800" b="1" dirty="0" smtClean="0">
              <a:latin typeface="+mn-ea"/>
              <a:cs typeface="Kaiti TC" charset="-120"/>
            </a:endParaRPr>
          </a:p>
          <a:p>
            <a:pPr marL="514350" indent="-514350">
              <a:buFont typeface="+mj-lt"/>
              <a:buAutoNum type="arabicPeriod"/>
            </a:pPr>
            <a:r>
              <a:rPr kumimoji="1" lang="zh-TW" altLang="en-US" sz="3800" b="1" dirty="0" smtClean="0">
                <a:latin typeface="+mn-ea"/>
                <a:cs typeface="Kaiti TC" charset="-120"/>
              </a:rPr>
              <a:t>建立自動化烏賊車辨識系統：降低人力成本</a:t>
            </a:r>
            <a:r>
              <a:rPr kumimoji="1" lang="en-US" altLang="zh-TW" sz="3800" dirty="0" smtClean="0">
                <a:latin typeface="+mn-ea"/>
                <a:cs typeface="Kaiti TC" charset="-120"/>
              </a:rPr>
              <a:t/>
            </a:r>
            <a:br>
              <a:rPr kumimoji="1" lang="en-US" altLang="zh-TW" sz="3800" dirty="0" smtClean="0">
                <a:latin typeface="+mn-ea"/>
                <a:cs typeface="Kaiti TC" charset="-120"/>
              </a:rPr>
            </a:br>
            <a:endParaRPr kumimoji="1" lang="zh-TW" altLang="en-US" sz="3800" dirty="0">
              <a:latin typeface="+mn-ea"/>
              <a:cs typeface="Kaiti TC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50E81-A353-1A44-984B-2E1D46EA9C1C}" type="slidenum">
              <a:rPr kumimoji="1" lang="zh-TW" altLang="en-US" smtClean="0"/>
              <a:t>5</a:t>
            </a:fld>
            <a:endParaRPr kumimoji="1"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2018132" y="5246268"/>
            <a:ext cx="890500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4000" b="1" dirty="0" smtClean="0">
                <a:solidFill>
                  <a:srgbClr val="FF0000"/>
                </a:solidFill>
              </a:rPr>
              <a:t>逐步在檢驗效率上做資源最有效運用！</a:t>
            </a:r>
            <a:endParaRPr kumimoji="1" lang="zh-TW" altLang="en-US" sz="4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3481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67425" y="787782"/>
            <a:ext cx="8911687" cy="983017"/>
          </a:xfrm>
        </p:spPr>
        <p:txBody>
          <a:bodyPr>
            <a:normAutofit/>
          </a:bodyPr>
          <a:lstStyle/>
          <a:p>
            <a:r>
              <a:rPr kumimoji="1" lang="zh-TW" altLang="en-US" b="1" dirty="0" smtClean="0">
                <a:solidFill>
                  <a:schemeClr val="accent2">
                    <a:lumMod val="50000"/>
                  </a:schemeClr>
                </a:solidFill>
              </a:rPr>
              <a:t>第一階段 搭建數位化平台</a:t>
            </a:r>
            <a:endParaRPr kumimoji="1" lang="zh-TW" altLang="en-US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180409" y="1872673"/>
            <a:ext cx="10085718" cy="3777622"/>
          </a:xfrm>
        </p:spPr>
        <p:txBody>
          <a:bodyPr>
            <a:normAutofit fontScale="92500" lnSpcReduction="20000"/>
          </a:bodyPr>
          <a:lstStyle/>
          <a:p>
            <a:r>
              <a:rPr kumimoji="1" lang="zh-TW" altLang="en-US" sz="3800" b="1" dirty="0" smtClean="0">
                <a:latin typeface="+mj-ea"/>
                <a:ea typeface="+mj-ea"/>
              </a:rPr>
              <a:t>現行缺點：</a:t>
            </a:r>
            <a:endParaRPr kumimoji="1" lang="en-US" altLang="zh-TW" sz="3800" b="1" dirty="0" smtClean="0">
              <a:latin typeface="+mj-ea"/>
              <a:ea typeface="+mj-ea"/>
            </a:endParaRPr>
          </a:p>
          <a:p>
            <a:pPr lvl="1"/>
            <a:r>
              <a:rPr kumimoji="1" lang="zh-TW" altLang="en-US" sz="3500" dirty="0" smtClean="0">
                <a:latin typeface="+mn-ea"/>
              </a:rPr>
              <a:t>現行的</a:t>
            </a:r>
            <a:r>
              <a:rPr lang="zh-TW" altLang="en-US" sz="3500" dirty="0">
                <a:latin typeface="+mn-ea"/>
              </a:rPr>
              <a:t>書面、網路或電子</a:t>
            </a:r>
            <a:r>
              <a:rPr lang="zh-TW" altLang="en-US" sz="3500" dirty="0" smtClean="0">
                <a:latin typeface="+mn-ea"/>
              </a:rPr>
              <a:t>郵件溝通效率不高</a:t>
            </a:r>
            <a:endParaRPr lang="en-US" altLang="zh-TW" sz="3500" dirty="0" smtClean="0">
              <a:latin typeface="+mn-ea"/>
            </a:endParaRPr>
          </a:p>
          <a:p>
            <a:pPr lvl="1"/>
            <a:r>
              <a:rPr kumimoji="1" lang="zh-TW" altLang="en-US" sz="3500" dirty="0" smtClean="0">
                <a:latin typeface="+mn-ea"/>
              </a:rPr>
              <a:t>無法及時化！</a:t>
            </a:r>
            <a:endParaRPr kumimoji="1" lang="en-US" altLang="zh-TW" sz="3500" dirty="0">
              <a:latin typeface="+mn-ea"/>
            </a:endParaRPr>
          </a:p>
          <a:p>
            <a:pPr lvl="1"/>
            <a:endParaRPr kumimoji="1" lang="en-US" altLang="zh-TW" sz="3600" dirty="0" smtClean="0">
              <a:latin typeface="+mj-ea"/>
              <a:ea typeface="+mj-ea"/>
            </a:endParaRPr>
          </a:p>
          <a:p>
            <a:r>
              <a:rPr kumimoji="1" lang="zh-TW" altLang="en-US" sz="3800" b="1" dirty="0" smtClean="0">
                <a:latin typeface="+mj-ea"/>
                <a:ea typeface="+mj-ea"/>
              </a:rPr>
              <a:t>數位化平台優點：</a:t>
            </a:r>
            <a:endParaRPr kumimoji="1" lang="en-US" altLang="zh-TW" sz="3800" b="1" dirty="0" smtClean="0">
              <a:latin typeface="+mj-ea"/>
              <a:ea typeface="+mj-ea"/>
            </a:endParaRPr>
          </a:p>
          <a:p>
            <a:pPr lvl="1"/>
            <a:r>
              <a:rPr kumimoji="1" lang="zh-TW" altLang="en-US" sz="3500" dirty="0" smtClean="0">
                <a:latin typeface="+mj-ea"/>
                <a:ea typeface="+mj-ea"/>
              </a:rPr>
              <a:t>使用雲端平台整理資料</a:t>
            </a:r>
            <a:endParaRPr kumimoji="1" lang="en-US" altLang="zh-TW" sz="3500" dirty="0" smtClean="0">
              <a:latin typeface="+mj-ea"/>
              <a:ea typeface="+mj-ea"/>
            </a:endParaRPr>
          </a:p>
          <a:p>
            <a:pPr lvl="1"/>
            <a:r>
              <a:rPr kumimoji="1" lang="zh-TW" altLang="en-US" sz="3500" dirty="0" smtClean="0">
                <a:latin typeface="+mj-ea"/>
                <a:ea typeface="+mj-ea"/>
              </a:rPr>
              <a:t>解決溝通效率問題 </a:t>
            </a:r>
            <a:r>
              <a:rPr kumimoji="1" lang="en-US" altLang="zh-TW" sz="3500" dirty="0" smtClean="0">
                <a:latin typeface="+mj-ea"/>
                <a:ea typeface="+mj-ea"/>
              </a:rPr>
              <a:t>(</a:t>
            </a:r>
            <a:r>
              <a:rPr kumimoji="1" lang="zh-TW" altLang="en-US" sz="3500" dirty="0" smtClean="0">
                <a:latin typeface="+mj-ea"/>
                <a:ea typeface="+mj-ea"/>
              </a:rPr>
              <a:t>Ａ</a:t>
            </a:r>
            <a:r>
              <a:rPr kumimoji="1" lang="en-US" altLang="zh-TW" sz="3500" dirty="0" smtClean="0">
                <a:latin typeface="+mj-ea"/>
                <a:ea typeface="+mj-ea"/>
              </a:rPr>
              <a:t>pp</a:t>
            </a:r>
            <a:r>
              <a:rPr kumimoji="1" lang="zh-TW" altLang="en-US" sz="3500" dirty="0" smtClean="0">
                <a:latin typeface="+mj-ea"/>
                <a:ea typeface="+mj-ea"/>
              </a:rPr>
              <a:t>）</a:t>
            </a:r>
            <a:endParaRPr kumimoji="1" lang="en-US" altLang="zh-TW" sz="3500" dirty="0" smtClean="0">
              <a:latin typeface="+mj-ea"/>
              <a:ea typeface="+mj-ea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50E81-A353-1A44-984B-2E1D46EA9C1C}" type="slidenum">
              <a:rPr kumimoji="1" lang="zh-TW" altLang="en-US" smtClean="0"/>
              <a:t>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05713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向下箭號 33"/>
          <p:cNvSpPr/>
          <p:nvPr/>
        </p:nvSpPr>
        <p:spPr>
          <a:xfrm rot="17434547">
            <a:off x="7308550" y="3309537"/>
            <a:ext cx="631969" cy="1385098"/>
          </a:xfrm>
          <a:prstGeom prst="downArrow">
            <a:avLst>
              <a:gd name="adj1" fmla="val 50000"/>
              <a:gd name="adj2" fmla="val 3012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132797" y="372926"/>
            <a:ext cx="4233900" cy="1022861"/>
          </a:xfrm>
        </p:spPr>
        <p:txBody>
          <a:bodyPr>
            <a:normAutofit fontScale="90000"/>
          </a:bodyPr>
          <a:lstStyle/>
          <a:p>
            <a:r>
              <a:rPr kumimoji="1" lang="zh-TW" altLang="en-US" b="1" dirty="0" smtClean="0">
                <a:solidFill>
                  <a:schemeClr val="tx1"/>
                </a:solidFill>
                <a:latin typeface="+mj-ea"/>
                <a:cs typeface="Kaiti TC" charset="-120"/>
              </a:rPr>
              <a:t>第一階段</a:t>
            </a:r>
            <a:r>
              <a:rPr kumimoji="1" lang="en-US" altLang="zh-TW" b="1" dirty="0" smtClean="0">
                <a:solidFill>
                  <a:schemeClr val="tx1"/>
                </a:solidFill>
                <a:latin typeface="+mj-ea"/>
                <a:cs typeface="Kaiti TC" charset="-120"/>
              </a:rPr>
              <a:t/>
            </a:r>
            <a:br>
              <a:rPr kumimoji="1" lang="en-US" altLang="zh-TW" b="1" dirty="0" smtClean="0">
                <a:solidFill>
                  <a:schemeClr val="tx1"/>
                </a:solidFill>
                <a:latin typeface="+mj-ea"/>
                <a:cs typeface="Kaiti TC" charset="-120"/>
              </a:rPr>
            </a:br>
            <a:r>
              <a:rPr kumimoji="1" lang="zh-TW" altLang="en-US" b="1" dirty="0" smtClean="0">
                <a:solidFill>
                  <a:schemeClr val="tx1"/>
                </a:solidFill>
                <a:latin typeface="+mj-ea"/>
                <a:cs typeface="Kaiti TC" charset="-120"/>
              </a:rPr>
              <a:t>搭建</a:t>
            </a:r>
            <a:r>
              <a:rPr kumimoji="1" lang="en-US" altLang="zh-TW" b="1" dirty="0" smtClean="0">
                <a:solidFill>
                  <a:schemeClr val="tx1"/>
                </a:solidFill>
                <a:latin typeface="+mj-ea"/>
                <a:cs typeface="Kaiti TC" charset="-120"/>
              </a:rPr>
              <a:t>  </a:t>
            </a:r>
            <a:r>
              <a:rPr kumimoji="1" lang="zh-TW" altLang="en-US" b="1" dirty="0" smtClean="0">
                <a:solidFill>
                  <a:schemeClr val="tx1"/>
                </a:solidFill>
                <a:latin typeface="+mj-ea"/>
                <a:cs typeface="Kaiti TC" charset="-120"/>
              </a:rPr>
              <a:t>數位化平台</a:t>
            </a:r>
            <a:endParaRPr kumimoji="1" lang="zh-TW" altLang="en-US" b="1" dirty="0">
              <a:solidFill>
                <a:schemeClr val="tx1"/>
              </a:solidFill>
              <a:latin typeface="+mj-ea"/>
              <a:cs typeface="Kaiti TC" charset="-12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2172" y="2860793"/>
            <a:ext cx="1332191" cy="1332191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2332" y="4885671"/>
            <a:ext cx="1370865" cy="1370865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9344" y="1875061"/>
            <a:ext cx="1734448" cy="1734448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8183" y="282700"/>
            <a:ext cx="1121471" cy="1246086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0807" y="5509319"/>
            <a:ext cx="746781" cy="797291"/>
          </a:xfrm>
          <a:prstGeom prst="rect">
            <a:avLst/>
          </a:prstGeom>
        </p:spPr>
      </p:pic>
      <p:sp>
        <p:nvSpPr>
          <p:cNvPr id="17" name="向下箭號 16"/>
          <p:cNvSpPr/>
          <p:nvPr/>
        </p:nvSpPr>
        <p:spPr>
          <a:xfrm rot="10514774">
            <a:off x="2533069" y="3620653"/>
            <a:ext cx="559406" cy="1116910"/>
          </a:xfrm>
          <a:prstGeom prst="downArrow">
            <a:avLst>
              <a:gd name="adj1" fmla="val 50000"/>
              <a:gd name="adj2" fmla="val 32294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18" name="文字方塊 17"/>
          <p:cNvSpPr txBox="1"/>
          <p:nvPr/>
        </p:nvSpPr>
        <p:spPr>
          <a:xfrm>
            <a:off x="5679654" y="872567"/>
            <a:ext cx="14034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800" b="1" dirty="0" smtClean="0">
                <a:solidFill>
                  <a:schemeClr val="accent3"/>
                </a:solidFill>
              </a:rPr>
              <a:t>檢驗站</a:t>
            </a:r>
            <a:endParaRPr kumimoji="1" lang="zh-TW" altLang="en-US" sz="2800" b="1" dirty="0">
              <a:solidFill>
                <a:schemeClr val="accent3"/>
              </a:solidFill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2348542" y="6290241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800" b="1" dirty="0" smtClean="0">
                <a:solidFill>
                  <a:schemeClr val="accent3"/>
                </a:solidFill>
              </a:rPr>
              <a:t>檢舉人</a:t>
            </a:r>
            <a:endParaRPr kumimoji="1" lang="zh-TW" altLang="en-US" sz="2800" b="1" dirty="0">
              <a:solidFill>
                <a:schemeClr val="accent3"/>
              </a:solidFill>
            </a:endParaRPr>
          </a:p>
        </p:txBody>
      </p:sp>
      <p:sp>
        <p:nvSpPr>
          <p:cNvPr id="23" name="文字方塊 22"/>
          <p:cNvSpPr txBox="1"/>
          <p:nvPr/>
        </p:nvSpPr>
        <p:spPr>
          <a:xfrm>
            <a:off x="2000623" y="1410597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800" b="1" dirty="0" smtClean="0">
                <a:solidFill>
                  <a:schemeClr val="accent3"/>
                </a:solidFill>
              </a:rPr>
              <a:t>烏賊車</a:t>
            </a:r>
            <a:endParaRPr kumimoji="1" lang="zh-TW" altLang="en-US" sz="2800" b="1" dirty="0">
              <a:solidFill>
                <a:schemeClr val="accent3"/>
              </a:solidFill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5010179" y="4256715"/>
            <a:ext cx="198002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800" b="1" dirty="0" smtClean="0">
                <a:solidFill>
                  <a:schemeClr val="accent3"/>
                </a:solidFill>
              </a:rPr>
              <a:t>雲端系統</a:t>
            </a:r>
            <a:endParaRPr kumimoji="1" lang="en-US" altLang="zh-TW" sz="2800" b="1" dirty="0" smtClean="0">
              <a:solidFill>
                <a:schemeClr val="accent3"/>
              </a:solidFill>
            </a:endParaRPr>
          </a:p>
          <a:p>
            <a:r>
              <a:rPr kumimoji="1" lang="zh-TW" altLang="en-US" sz="2800" b="1" dirty="0" smtClean="0">
                <a:solidFill>
                  <a:schemeClr val="accent3"/>
                </a:solidFill>
              </a:rPr>
              <a:t>檢舉資料庫</a:t>
            </a:r>
            <a:endParaRPr kumimoji="1" lang="zh-TW" altLang="en-US" sz="2800" b="1" dirty="0">
              <a:solidFill>
                <a:schemeClr val="accent3"/>
              </a:solidFill>
            </a:endParaRPr>
          </a:p>
        </p:txBody>
      </p:sp>
      <p:grpSp>
        <p:nvGrpSpPr>
          <p:cNvPr id="7" name="群組 6"/>
          <p:cNvGrpSpPr/>
          <p:nvPr/>
        </p:nvGrpSpPr>
        <p:grpSpPr>
          <a:xfrm>
            <a:off x="8404643" y="3134567"/>
            <a:ext cx="2210956" cy="2773397"/>
            <a:chOff x="9463429" y="2476595"/>
            <a:chExt cx="2210956" cy="2773397"/>
          </a:xfrm>
        </p:grpSpPr>
        <p:pic>
          <p:nvPicPr>
            <p:cNvPr id="8" name="圖片 7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63429" y="2542263"/>
              <a:ext cx="2210956" cy="2210956"/>
            </a:xfrm>
            <a:prstGeom prst="rect">
              <a:avLst/>
            </a:prstGeom>
          </p:spPr>
        </p:pic>
        <p:pic>
          <p:nvPicPr>
            <p:cNvPr id="15" name="圖片 14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699542" y="4552850"/>
              <a:ext cx="679680" cy="679680"/>
            </a:xfrm>
            <a:prstGeom prst="rect">
              <a:avLst/>
            </a:prstGeom>
          </p:spPr>
        </p:pic>
        <p:pic>
          <p:nvPicPr>
            <p:cNvPr id="16" name="圖片 15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579883" y="4552850"/>
              <a:ext cx="697142" cy="697142"/>
            </a:xfrm>
            <a:prstGeom prst="rect">
              <a:avLst/>
            </a:prstGeom>
          </p:spPr>
        </p:pic>
        <p:sp>
          <p:nvSpPr>
            <p:cNvPr id="25" name="文字方塊 24"/>
            <p:cNvSpPr txBox="1"/>
            <p:nvPr/>
          </p:nvSpPr>
          <p:spPr>
            <a:xfrm>
              <a:off x="10097756" y="2476595"/>
              <a:ext cx="90281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z="2800" b="1" dirty="0" smtClean="0">
                  <a:solidFill>
                    <a:schemeClr val="accent3"/>
                  </a:solidFill>
                </a:rPr>
                <a:t>政府</a:t>
              </a:r>
              <a:endParaRPr kumimoji="1" lang="zh-TW" altLang="en-US" sz="2800" b="1" dirty="0">
                <a:solidFill>
                  <a:schemeClr val="accent3"/>
                </a:solidFill>
              </a:endParaRPr>
            </a:p>
          </p:txBody>
        </p:sp>
      </p:grpSp>
      <p:sp>
        <p:nvSpPr>
          <p:cNvPr id="26" name="向下箭號 25"/>
          <p:cNvSpPr/>
          <p:nvPr/>
        </p:nvSpPr>
        <p:spPr>
          <a:xfrm rot="6646427">
            <a:off x="3943696" y="2507108"/>
            <a:ext cx="526410" cy="1152488"/>
          </a:xfrm>
          <a:prstGeom prst="downArrow">
            <a:avLst>
              <a:gd name="adj1" fmla="val 50000"/>
              <a:gd name="adj2" fmla="val 3806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" name="文字方塊 2"/>
          <p:cNvSpPr txBox="1"/>
          <p:nvPr/>
        </p:nvSpPr>
        <p:spPr>
          <a:xfrm>
            <a:off x="2672814" y="4167596"/>
            <a:ext cx="351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1</a:t>
            </a:r>
            <a:endParaRPr kumimoji="1" lang="en-US" altLang="zh-TW" dirty="0" smtClean="0"/>
          </a:p>
        </p:txBody>
      </p:sp>
      <p:sp>
        <p:nvSpPr>
          <p:cNvPr id="28" name="文字方塊 27"/>
          <p:cNvSpPr txBox="1"/>
          <p:nvPr/>
        </p:nvSpPr>
        <p:spPr>
          <a:xfrm>
            <a:off x="7389515" y="3770314"/>
            <a:ext cx="351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3</a:t>
            </a:r>
            <a:endParaRPr kumimoji="1" lang="en-US" altLang="zh-TW" dirty="0" smtClean="0"/>
          </a:p>
        </p:txBody>
      </p:sp>
      <p:sp>
        <p:nvSpPr>
          <p:cNvPr id="30" name="文字方塊 29"/>
          <p:cNvSpPr txBox="1"/>
          <p:nvPr/>
        </p:nvSpPr>
        <p:spPr>
          <a:xfrm>
            <a:off x="4091388" y="2931915"/>
            <a:ext cx="351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5</a:t>
            </a:r>
            <a:endParaRPr kumimoji="1" lang="en-US" altLang="zh-TW" dirty="0" smtClean="0"/>
          </a:p>
        </p:txBody>
      </p:sp>
      <p:sp>
        <p:nvSpPr>
          <p:cNvPr id="33" name="向下箭號 32"/>
          <p:cNvSpPr/>
          <p:nvPr/>
        </p:nvSpPr>
        <p:spPr>
          <a:xfrm rot="13315233">
            <a:off x="3948214" y="4257326"/>
            <a:ext cx="631969" cy="1385098"/>
          </a:xfrm>
          <a:prstGeom prst="downArrow">
            <a:avLst>
              <a:gd name="adj1" fmla="val 50000"/>
              <a:gd name="adj2" fmla="val 275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27" name="文字方塊 26"/>
          <p:cNvSpPr txBox="1"/>
          <p:nvPr/>
        </p:nvSpPr>
        <p:spPr>
          <a:xfrm>
            <a:off x="4008264" y="4869838"/>
            <a:ext cx="351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 smtClean="0"/>
              <a:t>2</a:t>
            </a:r>
          </a:p>
        </p:txBody>
      </p:sp>
      <p:sp>
        <p:nvSpPr>
          <p:cNvPr id="35" name="向下箭號 34"/>
          <p:cNvSpPr/>
          <p:nvPr/>
        </p:nvSpPr>
        <p:spPr>
          <a:xfrm rot="6578159">
            <a:off x="7058353" y="3872707"/>
            <a:ext cx="631969" cy="1385098"/>
          </a:xfrm>
          <a:prstGeom prst="downArrow">
            <a:avLst>
              <a:gd name="adj1" fmla="val 50000"/>
              <a:gd name="adj2" fmla="val 27148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29" name="文字方塊 28"/>
          <p:cNvSpPr txBox="1"/>
          <p:nvPr/>
        </p:nvSpPr>
        <p:spPr>
          <a:xfrm>
            <a:off x="7334543" y="4423062"/>
            <a:ext cx="351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mtClean="0"/>
              <a:t>4</a:t>
            </a:r>
          </a:p>
        </p:txBody>
      </p:sp>
      <p:sp>
        <p:nvSpPr>
          <p:cNvPr id="36" name="向下箭號 35"/>
          <p:cNvSpPr/>
          <p:nvPr/>
        </p:nvSpPr>
        <p:spPr>
          <a:xfrm rot="13643986">
            <a:off x="3640556" y="1397097"/>
            <a:ext cx="644104" cy="1102610"/>
          </a:xfrm>
          <a:prstGeom prst="downArrow">
            <a:avLst>
              <a:gd name="adj1" fmla="val 50000"/>
              <a:gd name="adj2" fmla="val 2499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7" name="向下箭號 36"/>
          <p:cNvSpPr/>
          <p:nvPr/>
        </p:nvSpPr>
        <p:spPr>
          <a:xfrm rot="20682594">
            <a:off x="5187451" y="1676428"/>
            <a:ext cx="756655" cy="1074569"/>
          </a:xfrm>
          <a:prstGeom prst="downArrow">
            <a:avLst>
              <a:gd name="adj1" fmla="val 50000"/>
              <a:gd name="adj2" fmla="val 2581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8" name="文字方塊 37"/>
          <p:cNvSpPr txBox="1"/>
          <p:nvPr/>
        </p:nvSpPr>
        <p:spPr>
          <a:xfrm>
            <a:off x="3885981" y="1672957"/>
            <a:ext cx="351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/>
              <a:t>6</a:t>
            </a:r>
            <a:endParaRPr kumimoji="1" lang="en-US" altLang="zh-TW" smtClean="0"/>
          </a:p>
        </p:txBody>
      </p:sp>
      <p:sp>
        <p:nvSpPr>
          <p:cNvPr id="39" name="文字方塊 38"/>
          <p:cNvSpPr txBox="1"/>
          <p:nvPr/>
        </p:nvSpPr>
        <p:spPr>
          <a:xfrm>
            <a:off x="5359597" y="1887077"/>
            <a:ext cx="351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 smtClean="0"/>
              <a:t>7</a:t>
            </a:r>
          </a:p>
        </p:txBody>
      </p:sp>
      <p:sp>
        <p:nvSpPr>
          <p:cNvPr id="12" name="投影片編號版面配置區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50E81-A353-1A44-984B-2E1D46EA9C1C}" type="slidenum">
              <a:rPr kumimoji="1" lang="zh-TW" altLang="en-US" smtClean="0"/>
              <a:t>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46067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970625" y="787782"/>
            <a:ext cx="8911687" cy="983017"/>
          </a:xfrm>
        </p:spPr>
        <p:txBody>
          <a:bodyPr>
            <a:normAutofit/>
          </a:bodyPr>
          <a:lstStyle/>
          <a:p>
            <a:r>
              <a:rPr kumimoji="1" lang="zh-TW" altLang="en-US" b="1" dirty="0" smtClean="0">
                <a:solidFill>
                  <a:schemeClr val="accent2">
                    <a:lumMod val="50000"/>
                  </a:schemeClr>
                </a:solidFill>
              </a:rPr>
              <a:t>第二階段 公眾參與協作計劃</a:t>
            </a:r>
            <a:endParaRPr kumimoji="1" lang="zh-TW" altLang="en-US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50E81-A353-1A44-984B-2E1D46EA9C1C}" type="slidenum">
              <a:rPr kumimoji="1" lang="zh-TW" altLang="en-US" smtClean="0"/>
              <a:t>8</a:t>
            </a:fld>
            <a:endParaRPr kumimoji="1" lang="zh-TW" altLang="en-US"/>
          </a:p>
        </p:txBody>
      </p:sp>
      <p:sp>
        <p:nvSpPr>
          <p:cNvPr id="5" name="內容版面配置區 2"/>
          <p:cNvSpPr txBox="1">
            <a:spLocks/>
          </p:cNvSpPr>
          <p:nvPr/>
        </p:nvSpPr>
        <p:spPr>
          <a:xfrm>
            <a:off x="1611396" y="2148444"/>
            <a:ext cx="10085718" cy="377762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TW" altLang="en-US" sz="3800" b="1" dirty="0" smtClean="0">
                <a:latin typeface="+mj-ea"/>
                <a:ea typeface="+mj-ea"/>
              </a:rPr>
              <a:t>政府判定缺點：</a:t>
            </a:r>
            <a:endParaRPr kumimoji="1" lang="en-US" altLang="zh-TW" sz="3800" b="1" dirty="0" smtClean="0">
              <a:latin typeface="+mj-ea"/>
              <a:ea typeface="+mj-ea"/>
            </a:endParaRPr>
          </a:p>
          <a:p>
            <a:pPr lvl="1"/>
            <a:r>
              <a:rPr lang="zh-TW" altLang="en-US" sz="3600" dirty="0" smtClean="0"/>
              <a:t>無法透明、公開</a:t>
            </a:r>
            <a:endParaRPr lang="en-US" altLang="zh-TW" sz="3600" dirty="0" smtClean="0"/>
          </a:p>
          <a:p>
            <a:pPr lvl="1"/>
            <a:r>
              <a:rPr kumimoji="1" lang="zh-TW" altLang="en-US" sz="3600" dirty="0" smtClean="0">
                <a:latin typeface="+mj-ea"/>
                <a:ea typeface="+mj-ea"/>
              </a:rPr>
              <a:t>耗費政府資源</a:t>
            </a:r>
            <a:endParaRPr kumimoji="1" lang="en-US" altLang="zh-TW" sz="3600" dirty="0" smtClean="0">
              <a:latin typeface="+mj-ea"/>
              <a:ea typeface="+mj-ea"/>
            </a:endParaRPr>
          </a:p>
          <a:p>
            <a:r>
              <a:rPr kumimoji="1" lang="zh-TW" altLang="en-US" sz="3800" b="1" dirty="0" smtClean="0">
                <a:latin typeface="+mj-ea"/>
                <a:ea typeface="+mj-ea"/>
              </a:rPr>
              <a:t>公眾參與優點：</a:t>
            </a:r>
            <a:endParaRPr kumimoji="1" lang="en-US" altLang="zh-TW" sz="3800" b="1" dirty="0" smtClean="0">
              <a:latin typeface="+mj-ea"/>
              <a:ea typeface="+mj-ea"/>
            </a:endParaRPr>
          </a:p>
          <a:p>
            <a:pPr lvl="1"/>
            <a:r>
              <a:rPr kumimoji="1" lang="zh-TW" altLang="en-US" sz="3600" dirty="0" smtClean="0">
                <a:latin typeface="+mj-ea"/>
                <a:ea typeface="+mj-ea"/>
              </a:rPr>
              <a:t>以維基百科等協作計劃為例</a:t>
            </a:r>
            <a:endParaRPr kumimoji="1" lang="en-US" altLang="zh-TW" sz="3600" dirty="0" smtClean="0">
              <a:latin typeface="+mj-ea"/>
              <a:ea typeface="+mj-ea"/>
            </a:endParaRPr>
          </a:p>
          <a:p>
            <a:pPr lvl="1"/>
            <a:r>
              <a:rPr kumimoji="1" lang="zh-TW" altLang="en-US" sz="3600" dirty="0" smtClean="0">
                <a:latin typeface="+mj-ea"/>
                <a:ea typeface="+mj-ea"/>
              </a:rPr>
              <a:t>善用社會資源</a:t>
            </a:r>
            <a:endParaRPr kumimoji="1" lang="en-US" altLang="zh-TW" sz="3600" dirty="0" smtClean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746113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向下箭號 33"/>
          <p:cNvSpPr/>
          <p:nvPr/>
        </p:nvSpPr>
        <p:spPr>
          <a:xfrm rot="17434547">
            <a:off x="7219526" y="3277208"/>
            <a:ext cx="631969" cy="1385098"/>
          </a:xfrm>
          <a:prstGeom prst="downArrow">
            <a:avLst>
              <a:gd name="adj1" fmla="val 50000"/>
              <a:gd name="adj2" fmla="val 3012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020178" y="501800"/>
            <a:ext cx="5052217" cy="1495931"/>
          </a:xfrm>
        </p:spPr>
        <p:txBody>
          <a:bodyPr>
            <a:normAutofit/>
          </a:bodyPr>
          <a:lstStyle/>
          <a:p>
            <a:r>
              <a:rPr kumimoji="1" lang="zh-TW" altLang="en-US" sz="2800" b="1" dirty="0" smtClean="0">
                <a:latin typeface="+mj-ea"/>
                <a:cs typeface="Kaiti TC" charset="-120"/>
              </a:rPr>
              <a:t>第二階段</a:t>
            </a:r>
            <a:r>
              <a:rPr kumimoji="1" lang="en-US" altLang="zh-TW" sz="2800" b="1" dirty="0" smtClean="0">
                <a:latin typeface="+mj-ea"/>
                <a:cs typeface="Kaiti TC" charset="-120"/>
              </a:rPr>
              <a:t/>
            </a:r>
            <a:br>
              <a:rPr kumimoji="1" lang="en-US" altLang="zh-TW" sz="2800" b="1" dirty="0" smtClean="0">
                <a:latin typeface="+mj-ea"/>
                <a:cs typeface="Kaiti TC" charset="-120"/>
              </a:rPr>
            </a:br>
            <a:r>
              <a:rPr kumimoji="1" lang="en-US" altLang="zh-TW" sz="2800" b="1" dirty="0" smtClean="0">
                <a:latin typeface="+mj-ea"/>
                <a:cs typeface="Kaiti TC" charset="-120"/>
              </a:rPr>
              <a:t/>
            </a:r>
            <a:br>
              <a:rPr kumimoji="1" lang="en-US" altLang="zh-TW" sz="2800" b="1" dirty="0" smtClean="0">
                <a:latin typeface="+mj-ea"/>
                <a:cs typeface="Kaiti TC" charset="-120"/>
              </a:rPr>
            </a:br>
            <a:r>
              <a:rPr kumimoji="1" lang="zh-TW" altLang="en-US" sz="2800" b="1" dirty="0" smtClean="0">
                <a:latin typeface="+mj-ea"/>
                <a:cs typeface="Kaiti TC" charset="-120"/>
              </a:rPr>
              <a:t>開放民眾協作、降低政府成本</a:t>
            </a:r>
            <a:endParaRPr kumimoji="1" lang="zh-TW" altLang="en-US" sz="2800" b="1" dirty="0">
              <a:latin typeface="+mj-ea"/>
              <a:cs typeface="Kaiti TC" charset="-12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8475" y="3000566"/>
            <a:ext cx="1073910" cy="107391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0403" y="5003872"/>
            <a:ext cx="1105658" cy="1105658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2890" y="2260402"/>
            <a:ext cx="1342012" cy="1342012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1330" y="361439"/>
            <a:ext cx="1114102" cy="1237898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2247" y="5658482"/>
            <a:ext cx="746781" cy="797291"/>
          </a:xfrm>
          <a:prstGeom prst="rect">
            <a:avLst/>
          </a:prstGeom>
        </p:spPr>
      </p:pic>
      <p:sp>
        <p:nvSpPr>
          <p:cNvPr id="17" name="向下箭號 16"/>
          <p:cNvSpPr/>
          <p:nvPr/>
        </p:nvSpPr>
        <p:spPr>
          <a:xfrm rot="10514774">
            <a:off x="2533069" y="3620653"/>
            <a:ext cx="559406" cy="1116910"/>
          </a:xfrm>
          <a:prstGeom prst="downArrow">
            <a:avLst>
              <a:gd name="adj1" fmla="val 50000"/>
              <a:gd name="adj2" fmla="val 32294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18" name="文字方塊 17"/>
          <p:cNvSpPr txBox="1"/>
          <p:nvPr/>
        </p:nvSpPr>
        <p:spPr>
          <a:xfrm>
            <a:off x="5435432" y="787782"/>
            <a:ext cx="14034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800" b="1" dirty="0" smtClean="0">
                <a:solidFill>
                  <a:schemeClr val="accent3"/>
                </a:solidFill>
              </a:rPr>
              <a:t>檢驗站</a:t>
            </a:r>
            <a:endParaRPr kumimoji="1" lang="zh-TW" altLang="en-US" sz="2800" b="1" dirty="0">
              <a:solidFill>
                <a:schemeClr val="accent3"/>
              </a:solidFill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2315324" y="6216596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800" b="1" dirty="0" smtClean="0">
                <a:solidFill>
                  <a:schemeClr val="accent3"/>
                </a:solidFill>
              </a:rPr>
              <a:t>檢舉人</a:t>
            </a:r>
            <a:endParaRPr kumimoji="1" lang="zh-TW" altLang="en-US" sz="2800" b="1" dirty="0">
              <a:solidFill>
                <a:schemeClr val="accent3"/>
              </a:solidFill>
            </a:endParaRPr>
          </a:p>
        </p:txBody>
      </p:sp>
      <p:sp>
        <p:nvSpPr>
          <p:cNvPr id="23" name="文字方塊 22"/>
          <p:cNvSpPr txBox="1"/>
          <p:nvPr/>
        </p:nvSpPr>
        <p:spPr>
          <a:xfrm>
            <a:off x="1962790" y="1792578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800" b="1" dirty="0" smtClean="0">
                <a:solidFill>
                  <a:schemeClr val="accent3"/>
                </a:solidFill>
              </a:rPr>
              <a:t>烏賊車</a:t>
            </a:r>
            <a:endParaRPr kumimoji="1" lang="zh-TW" altLang="en-US" sz="2800" b="1" dirty="0">
              <a:solidFill>
                <a:schemeClr val="accent3"/>
              </a:solidFill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4878381" y="4116422"/>
            <a:ext cx="198002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800" b="1" smtClean="0">
                <a:solidFill>
                  <a:schemeClr val="accent3"/>
                </a:solidFill>
              </a:rPr>
              <a:t>雲端系統</a:t>
            </a:r>
            <a:endParaRPr kumimoji="1" lang="en-US" altLang="zh-TW" sz="2800" b="1" dirty="0" smtClean="0">
              <a:solidFill>
                <a:schemeClr val="accent3"/>
              </a:solidFill>
            </a:endParaRPr>
          </a:p>
          <a:p>
            <a:r>
              <a:rPr kumimoji="1" lang="zh-TW" altLang="en-US" sz="2800" b="1" dirty="0" smtClean="0">
                <a:solidFill>
                  <a:schemeClr val="accent3"/>
                </a:solidFill>
              </a:rPr>
              <a:t>檢舉資料庫</a:t>
            </a:r>
            <a:endParaRPr kumimoji="1" lang="zh-TW" altLang="en-US" sz="2800" b="1" dirty="0">
              <a:solidFill>
                <a:schemeClr val="accent3"/>
              </a:solidFill>
            </a:endParaRPr>
          </a:p>
        </p:txBody>
      </p:sp>
      <p:grpSp>
        <p:nvGrpSpPr>
          <p:cNvPr id="7" name="群組 6"/>
          <p:cNvGrpSpPr/>
          <p:nvPr/>
        </p:nvGrpSpPr>
        <p:grpSpPr>
          <a:xfrm>
            <a:off x="8526736" y="3352328"/>
            <a:ext cx="1620957" cy="2864268"/>
            <a:chOff x="9699542" y="2385724"/>
            <a:chExt cx="1620957" cy="2864268"/>
          </a:xfrm>
        </p:grpSpPr>
        <p:pic>
          <p:nvPicPr>
            <p:cNvPr id="15" name="圖片 14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699542" y="4552850"/>
              <a:ext cx="679680" cy="679680"/>
            </a:xfrm>
            <a:prstGeom prst="rect">
              <a:avLst/>
            </a:prstGeom>
          </p:spPr>
        </p:pic>
        <p:pic>
          <p:nvPicPr>
            <p:cNvPr id="16" name="圖片 15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579883" y="4552850"/>
              <a:ext cx="697142" cy="697142"/>
            </a:xfrm>
            <a:prstGeom prst="rect">
              <a:avLst/>
            </a:prstGeom>
          </p:spPr>
        </p:pic>
        <p:sp>
          <p:nvSpPr>
            <p:cNvPr id="25" name="文字方塊 24"/>
            <p:cNvSpPr txBox="1"/>
            <p:nvPr/>
          </p:nvSpPr>
          <p:spPr>
            <a:xfrm>
              <a:off x="9699542" y="2385724"/>
              <a:ext cx="16209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z="2800" b="1" dirty="0" smtClean="0">
                  <a:solidFill>
                    <a:schemeClr val="accent3"/>
                  </a:solidFill>
                </a:rPr>
                <a:t>開放群眾</a:t>
              </a:r>
              <a:endParaRPr kumimoji="1" lang="zh-TW" altLang="en-US" sz="2800" b="1" dirty="0">
                <a:solidFill>
                  <a:schemeClr val="accent3"/>
                </a:solidFill>
              </a:endParaRPr>
            </a:p>
          </p:txBody>
        </p:sp>
      </p:grpSp>
      <p:sp>
        <p:nvSpPr>
          <p:cNvPr id="26" name="向下箭號 25"/>
          <p:cNvSpPr/>
          <p:nvPr/>
        </p:nvSpPr>
        <p:spPr>
          <a:xfrm rot="6646427">
            <a:off x="3943696" y="2507108"/>
            <a:ext cx="526410" cy="1152488"/>
          </a:xfrm>
          <a:prstGeom prst="downArrow">
            <a:avLst>
              <a:gd name="adj1" fmla="val 50000"/>
              <a:gd name="adj2" fmla="val 3806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" name="文字方塊 2"/>
          <p:cNvSpPr txBox="1"/>
          <p:nvPr/>
        </p:nvSpPr>
        <p:spPr>
          <a:xfrm>
            <a:off x="2672814" y="4167596"/>
            <a:ext cx="351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1</a:t>
            </a:r>
            <a:endParaRPr kumimoji="1" lang="en-US" altLang="zh-TW" dirty="0" smtClean="0"/>
          </a:p>
        </p:txBody>
      </p:sp>
      <p:sp>
        <p:nvSpPr>
          <p:cNvPr id="28" name="文字方塊 27"/>
          <p:cNvSpPr txBox="1"/>
          <p:nvPr/>
        </p:nvSpPr>
        <p:spPr>
          <a:xfrm>
            <a:off x="7359794" y="3750522"/>
            <a:ext cx="351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3</a:t>
            </a:r>
            <a:endParaRPr kumimoji="1" lang="en-US" altLang="zh-TW" dirty="0" smtClean="0"/>
          </a:p>
        </p:txBody>
      </p:sp>
      <p:sp>
        <p:nvSpPr>
          <p:cNvPr id="30" name="文字方塊 29"/>
          <p:cNvSpPr txBox="1"/>
          <p:nvPr/>
        </p:nvSpPr>
        <p:spPr>
          <a:xfrm>
            <a:off x="4091388" y="2931915"/>
            <a:ext cx="351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5</a:t>
            </a:r>
            <a:endParaRPr kumimoji="1" lang="en-US" altLang="zh-TW" dirty="0" smtClean="0"/>
          </a:p>
        </p:txBody>
      </p:sp>
      <p:sp>
        <p:nvSpPr>
          <p:cNvPr id="33" name="向下箭號 32"/>
          <p:cNvSpPr/>
          <p:nvPr/>
        </p:nvSpPr>
        <p:spPr>
          <a:xfrm rot="13315233">
            <a:off x="3948214" y="4257326"/>
            <a:ext cx="631969" cy="1385098"/>
          </a:xfrm>
          <a:prstGeom prst="downArrow">
            <a:avLst>
              <a:gd name="adj1" fmla="val 50000"/>
              <a:gd name="adj2" fmla="val 275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27" name="文字方塊 26"/>
          <p:cNvSpPr txBox="1"/>
          <p:nvPr/>
        </p:nvSpPr>
        <p:spPr>
          <a:xfrm>
            <a:off x="4008264" y="4869838"/>
            <a:ext cx="351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 smtClean="0"/>
              <a:t>2</a:t>
            </a:r>
          </a:p>
        </p:txBody>
      </p:sp>
      <p:sp>
        <p:nvSpPr>
          <p:cNvPr id="35" name="向下箭號 34"/>
          <p:cNvSpPr/>
          <p:nvPr/>
        </p:nvSpPr>
        <p:spPr>
          <a:xfrm rot="6578159">
            <a:off x="7058353" y="3872707"/>
            <a:ext cx="631969" cy="1385098"/>
          </a:xfrm>
          <a:prstGeom prst="downArrow">
            <a:avLst>
              <a:gd name="adj1" fmla="val 50000"/>
              <a:gd name="adj2" fmla="val 27148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29" name="文字方塊 28"/>
          <p:cNvSpPr txBox="1"/>
          <p:nvPr/>
        </p:nvSpPr>
        <p:spPr>
          <a:xfrm>
            <a:off x="7334543" y="4423062"/>
            <a:ext cx="351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mtClean="0"/>
              <a:t>4</a:t>
            </a:r>
          </a:p>
        </p:txBody>
      </p:sp>
      <p:sp>
        <p:nvSpPr>
          <p:cNvPr id="36" name="向下箭號 35"/>
          <p:cNvSpPr/>
          <p:nvPr/>
        </p:nvSpPr>
        <p:spPr>
          <a:xfrm rot="13643986">
            <a:off x="3475572" y="1524825"/>
            <a:ext cx="644104" cy="1102610"/>
          </a:xfrm>
          <a:prstGeom prst="downArrow">
            <a:avLst>
              <a:gd name="adj1" fmla="val 50000"/>
              <a:gd name="adj2" fmla="val 2499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7" name="向下箭號 36"/>
          <p:cNvSpPr/>
          <p:nvPr/>
        </p:nvSpPr>
        <p:spPr>
          <a:xfrm rot="20682594">
            <a:off x="5172868" y="1788265"/>
            <a:ext cx="756655" cy="1074569"/>
          </a:xfrm>
          <a:prstGeom prst="downArrow">
            <a:avLst>
              <a:gd name="adj1" fmla="val 50000"/>
              <a:gd name="adj2" fmla="val 2581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8" name="文字方塊 37"/>
          <p:cNvSpPr txBox="1"/>
          <p:nvPr/>
        </p:nvSpPr>
        <p:spPr>
          <a:xfrm>
            <a:off x="3885981" y="1672957"/>
            <a:ext cx="351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6</a:t>
            </a:r>
            <a:endParaRPr kumimoji="1" lang="en-US" altLang="zh-TW" dirty="0" smtClean="0"/>
          </a:p>
        </p:txBody>
      </p:sp>
      <p:sp>
        <p:nvSpPr>
          <p:cNvPr id="39" name="文字方塊 38"/>
          <p:cNvSpPr txBox="1"/>
          <p:nvPr/>
        </p:nvSpPr>
        <p:spPr>
          <a:xfrm>
            <a:off x="5355629" y="1996906"/>
            <a:ext cx="351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7</a:t>
            </a:r>
            <a:endParaRPr kumimoji="1" lang="en-US" altLang="zh-TW" dirty="0" smtClean="0"/>
          </a:p>
        </p:txBody>
      </p:sp>
      <p:pic>
        <p:nvPicPr>
          <p:cNvPr id="31" name="圖片 3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26736" y="3935188"/>
            <a:ext cx="1544978" cy="1544978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50E81-A353-1A44-984B-2E1D46EA9C1C}" type="slidenum">
              <a:rPr kumimoji="1" lang="zh-TW" altLang="en-US" smtClean="0"/>
              <a:t>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64268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纖細">
  <a:themeElements>
    <a:clrScheme name="纖細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纖細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纖細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579</TotalTime>
  <Words>613</Words>
  <Application>Microsoft Macintosh PowerPoint</Application>
  <PresentationFormat>寬螢幕</PresentationFormat>
  <Paragraphs>201</Paragraphs>
  <Slides>16</Slides>
  <Notes>2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16</vt:i4>
      </vt:variant>
    </vt:vector>
  </HeadingPairs>
  <TitlesOfParts>
    <vt:vector size="25" baseType="lpstr">
      <vt:lpstr>Calibri</vt:lpstr>
      <vt:lpstr>Century Gothic</vt:lpstr>
      <vt:lpstr>Kaiti TC</vt:lpstr>
      <vt:lpstr>Mangal</vt:lpstr>
      <vt:lpstr>Wingdings 3</vt:lpstr>
      <vt:lpstr>微軟正黑體</vt:lpstr>
      <vt:lpstr>新細明體</vt:lpstr>
      <vt:lpstr>Arial</vt:lpstr>
      <vt:lpstr>纖細</vt:lpstr>
      <vt:lpstr>黑蚵松-環境污染組  如何解決機車過量帶來的環境問題？  </vt:lpstr>
      <vt:lpstr>排放檢驗問題：檢驗率不高</vt:lpstr>
      <vt:lpstr>敘述統計資料</vt:lpstr>
      <vt:lpstr>解決方法：全民來監督</vt:lpstr>
      <vt:lpstr>計畫- 分為三階段</vt:lpstr>
      <vt:lpstr>第一階段 搭建數位化平台</vt:lpstr>
      <vt:lpstr>第一階段 搭建  數位化平台</vt:lpstr>
      <vt:lpstr>第二階段 公眾參與協作計劃</vt:lpstr>
      <vt:lpstr>第二階段  開放民眾協作、降低政府成本</vt:lpstr>
      <vt:lpstr>第三階段 自動化影像辨識系統</vt:lpstr>
      <vt:lpstr>第三階段 將標記資料最大利用 建立自動化辨識系統 避免主觀判斷問題 </vt:lpstr>
      <vt:lpstr>最小可行性成果</vt:lpstr>
      <vt:lpstr>採用的資料集</vt:lpstr>
      <vt:lpstr>使用資料集 </vt:lpstr>
      <vt:lpstr>App主功能</vt:lpstr>
      <vt:lpstr>PowerPoint 簡報</vt:lpstr>
    </vt:vector>
  </TitlesOfParts>
  <Company/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黑蚵松 地方開放資料黑客松</dc:title>
  <dc:creator>Microsoft Office 使用者</dc:creator>
  <cp:lastModifiedBy>B011010034</cp:lastModifiedBy>
  <cp:revision>63</cp:revision>
  <dcterms:created xsi:type="dcterms:W3CDTF">2017-07-06T13:00:54Z</dcterms:created>
  <dcterms:modified xsi:type="dcterms:W3CDTF">2017-07-16T06:00:07Z</dcterms:modified>
</cp:coreProperties>
</file>